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373" r:id="rId2"/>
    <p:sldId id="257" r:id="rId3"/>
    <p:sldId id="358" r:id="rId4"/>
    <p:sldId id="332" r:id="rId5"/>
    <p:sldId id="354" r:id="rId6"/>
    <p:sldId id="355" r:id="rId7"/>
    <p:sldId id="335" r:id="rId8"/>
    <p:sldId id="336" r:id="rId9"/>
    <p:sldId id="337" r:id="rId10"/>
    <p:sldId id="338" r:id="rId11"/>
    <p:sldId id="339" r:id="rId12"/>
    <p:sldId id="340" r:id="rId13"/>
    <p:sldId id="341" r:id="rId14"/>
    <p:sldId id="342" r:id="rId15"/>
    <p:sldId id="346" r:id="rId16"/>
    <p:sldId id="359" r:id="rId17"/>
    <p:sldId id="292" r:id="rId18"/>
    <p:sldId id="294" r:id="rId19"/>
    <p:sldId id="296" r:id="rId20"/>
    <p:sldId id="298" r:id="rId21"/>
    <p:sldId id="299" r:id="rId22"/>
    <p:sldId id="356" r:id="rId23"/>
    <p:sldId id="372" r:id="rId24"/>
    <p:sldId id="360" r:id="rId25"/>
    <p:sldId id="301" r:id="rId26"/>
    <p:sldId id="329" r:id="rId27"/>
    <p:sldId id="302" r:id="rId28"/>
    <p:sldId id="304" r:id="rId29"/>
    <p:sldId id="305" r:id="rId30"/>
    <p:sldId id="308" r:id="rId31"/>
    <p:sldId id="361" r:id="rId32"/>
    <p:sldId id="362" r:id="rId33"/>
    <p:sldId id="363" r:id="rId34"/>
    <p:sldId id="349" r:id="rId35"/>
    <p:sldId id="288" r:id="rId36"/>
    <p:sldId id="289" r:id="rId37"/>
    <p:sldId id="357" r:id="rId38"/>
    <p:sldId id="369" r:id="rId39"/>
    <p:sldId id="364" r:id="rId40"/>
    <p:sldId id="365" r:id="rId41"/>
    <p:sldId id="366" r:id="rId42"/>
    <p:sldId id="367" r:id="rId43"/>
    <p:sldId id="368" r:id="rId44"/>
    <p:sldId id="370" r:id="rId45"/>
    <p:sldId id="290" r:id="rId46"/>
    <p:sldId id="374" r:id="rId47"/>
  </p:sldIdLst>
  <p:sldSz cx="9144000" cy="6858000" type="screen4x3"/>
  <p:notesSz cx="6858000" cy="9144000"/>
  <p:defaultTextStyle>
    <a:defPPr>
      <a:defRPr lang="zh-CN"/>
    </a:defPPr>
    <a:lvl1pPr algn="ctr"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ctr"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ctr"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ctr"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ctr"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990099"/>
    <a:srgbClr val="993300"/>
    <a:srgbClr val="000099"/>
    <a:srgbClr val="00CCFF"/>
    <a:srgbClr val="0099CC"/>
    <a:srgbClr val="99CC00"/>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45" autoAdjust="0"/>
    <p:restoredTop sz="90929"/>
  </p:normalViewPr>
  <p:slideViewPr>
    <p:cSldViewPr>
      <p:cViewPr varScale="1">
        <p:scale>
          <a:sx n="71" d="100"/>
          <a:sy n="71" d="100"/>
        </p:scale>
        <p:origin x="672"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a:defRPr sz="1200"/>
            </a:lvl1pPr>
          </a:lstStyle>
          <a:p>
            <a:endParaRPr lang="en-US" altLang="zh-CN"/>
          </a:p>
        </p:txBody>
      </p:sp>
      <p:sp>
        <p:nvSpPr>
          <p:cNvPr id="7577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ltLang="zh-CN"/>
          </a:p>
        </p:txBody>
      </p:sp>
      <p:sp>
        <p:nvSpPr>
          <p:cNvPr id="757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578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578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a:defRPr sz="1200"/>
            </a:lvl1pPr>
          </a:lstStyle>
          <a:p>
            <a:endParaRPr lang="en-US" altLang="zh-CN"/>
          </a:p>
        </p:txBody>
      </p:sp>
      <p:sp>
        <p:nvSpPr>
          <p:cNvPr id="7578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1E75270E-80A0-4734-8652-6D58EBE57C09}" type="slidenum">
              <a:rPr lang="en-US" altLang="zh-CN"/>
              <a:pPr/>
              <a:t>‹#›</a:t>
            </a:fld>
            <a:endParaRPr lang="en-US" altLang="zh-CN"/>
          </a:p>
        </p:txBody>
      </p:sp>
    </p:spTree>
    <p:extLst>
      <p:ext uri="{BB962C8B-B14F-4D97-AF65-F5344CB8AC3E}">
        <p14:creationId xmlns:p14="http://schemas.microsoft.com/office/powerpoint/2010/main" val="270617967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75270E-80A0-4734-8652-6D58EBE57C09}" type="slidenum">
              <a:rPr lang="en-US" altLang="zh-CN" smtClean="0"/>
              <a:pPr/>
              <a:t>7</a:t>
            </a:fld>
            <a:endParaRPr lang="en-US" altLang="zh-CN"/>
          </a:p>
        </p:txBody>
      </p:sp>
    </p:spTree>
    <p:extLst>
      <p:ext uri="{BB962C8B-B14F-4D97-AF65-F5344CB8AC3E}">
        <p14:creationId xmlns:p14="http://schemas.microsoft.com/office/powerpoint/2010/main" val="120316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75270E-80A0-4734-8652-6D58EBE57C09}" type="slidenum">
              <a:rPr lang="en-US" altLang="zh-CN" smtClean="0"/>
              <a:pPr/>
              <a:t>21</a:t>
            </a:fld>
            <a:endParaRPr lang="en-US" altLang="zh-CN"/>
          </a:p>
        </p:txBody>
      </p:sp>
    </p:spTree>
    <p:extLst>
      <p:ext uri="{BB962C8B-B14F-4D97-AF65-F5344CB8AC3E}">
        <p14:creationId xmlns:p14="http://schemas.microsoft.com/office/powerpoint/2010/main" val="2779080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75270E-80A0-4734-8652-6D58EBE57C09}" type="slidenum">
              <a:rPr lang="en-US" altLang="zh-CN" smtClean="0"/>
              <a:pPr/>
              <a:t>22</a:t>
            </a:fld>
            <a:endParaRPr lang="en-US" altLang="zh-CN"/>
          </a:p>
        </p:txBody>
      </p:sp>
    </p:spTree>
    <p:extLst>
      <p:ext uri="{BB962C8B-B14F-4D97-AF65-F5344CB8AC3E}">
        <p14:creationId xmlns:p14="http://schemas.microsoft.com/office/powerpoint/2010/main" val="2526670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E75270E-80A0-4734-8652-6D58EBE57C09}" type="slidenum">
              <a:rPr lang="en-US" altLang="zh-CN" smtClean="0"/>
              <a:pPr/>
              <a:t>23</a:t>
            </a:fld>
            <a:endParaRPr lang="en-US" altLang="zh-CN"/>
          </a:p>
        </p:txBody>
      </p:sp>
    </p:spTree>
    <p:extLst>
      <p:ext uri="{BB962C8B-B14F-4D97-AF65-F5344CB8AC3E}">
        <p14:creationId xmlns:p14="http://schemas.microsoft.com/office/powerpoint/2010/main" val="22055880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B58BB1FD-0F23-4F3B-884E-400764ABDBBA}" type="slidenum">
              <a:rPr lang="en-US" altLang="zh-CN"/>
              <a:pPr/>
              <a:t>36</a:t>
            </a:fld>
            <a:endParaRPr lang="en-US" altLang="zh-CN"/>
          </a:p>
        </p:txBody>
      </p:sp>
    </p:spTree>
    <p:extLst>
      <p:ext uri="{BB962C8B-B14F-4D97-AF65-F5344CB8AC3E}">
        <p14:creationId xmlns:p14="http://schemas.microsoft.com/office/powerpoint/2010/main" val="613416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E85CEBD-F66C-4823-BC00-7F46192D4E25}" type="slidenum">
              <a:rPr lang="en-US" altLang="zh-CN"/>
              <a:pPr/>
              <a:t>37</a:t>
            </a:fld>
            <a:endParaRPr lang="en-US" altLang="zh-CN"/>
          </a:p>
        </p:txBody>
      </p:sp>
    </p:spTree>
    <p:extLst>
      <p:ext uri="{BB962C8B-B14F-4D97-AF65-F5344CB8AC3E}">
        <p14:creationId xmlns:p14="http://schemas.microsoft.com/office/powerpoint/2010/main" val="29346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p:cNvSpPr>
            <a:spLocks noGrp="1" noChangeArrowheads="1"/>
          </p:cNvSpPr>
          <p:nvPr>
            <p:ph type="sldNum" sz="quarter" idx="5"/>
          </p:nvPr>
        </p:nvSpPr>
        <p:spPr>
          <a:ln/>
        </p:spPr>
        <p:txBody>
          <a:bodyPr/>
          <a:lstStyle/>
          <a:p>
            <a:fld id="{CE85CEBD-F66C-4823-BC00-7F46192D4E25}" type="slidenum">
              <a:rPr lang="en-US" altLang="zh-CN"/>
              <a:pPr/>
              <a:t>45</a:t>
            </a:fld>
            <a:endParaRPr lang="en-US" altLang="zh-CN"/>
          </a:p>
        </p:txBody>
      </p:sp>
      <p:sp>
        <p:nvSpPr>
          <p:cNvPr id="2" name="备注占位符 1"/>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525023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5C007A7-2BC3-4A03-B465-53B1DC619584}" type="slidenum">
              <a:rPr lang="zh-CN" altLang="en-US"/>
              <a:pPr/>
              <a:t>‹#›</a:t>
            </a:fld>
            <a:endParaRPr lang="en-US" altLang="zh-CN"/>
          </a:p>
        </p:txBody>
      </p:sp>
    </p:spTree>
    <p:extLst>
      <p:ext uri="{BB962C8B-B14F-4D97-AF65-F5344CB8AC3E}">
        <p14:creationId xmlns:p14="http://schemas.microsoft.com/office/powerpoint/2010/main" val="2072662652"/>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DD16A41F-2C5E-4779-B6B6-BFECCAAF1655}" type="slidenum">
              <a:rPr lang="zh-CN" altLang="en-US"/>
              <a:pPr/>
              <a:t>‹#›</a:t>
            </a:fld>
            <a:endParaRPr lang="en-US" altLang="zh-CN"/>
          </a:p>
        </p:txBody>
      </p:sp>
    </p:spTree>
    <p:extLst>
      <p:ext uri="{BB962C8B-B14F-4D97-AF65-F5344CB8AC3E}">
        <p14:creationId xmlns:p14="http://schemas.microsoft.com/office/powerpoint/2010/main" val="295553341"/>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8AF13F25-9F67-4AFE-BD68-3E19FA41A196}" type="slidenum">
              <a:rPr lang="zh-CN" altLang="en-US"/>
              <a:pPr/>
              <a:t>‹#›</a:t>
            </a:fld>
            <a:endParaRPr lang="en-US" altLang="zh-CN"/>
          </a:p>
        </p:txBody>
      </p:sp>
    </p:spTree>
    <p:extLst>
      <p:ext uri="{BB962C8B-B14F-4D97-AF65-F5344CB8AC3E}">
        <p14:creationId xmlns:p14="http://schemas.microsoft.com/office/powerpoint/2010/main" val="3580161655"/>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685800" y="1981200"/>
            <a:ext cx="7772400" cy="4114800"/>
          </a:xfrm>
        </p:spPr>
        <p:txBody>
          <a:bodyPr/>
          <a:lstStyle/>
          <a:p>
            <a:endParaRPr lang="zh-CN" altLang="en-US"/>
          </a:p>
        </p:txBody>
      </p:sp>
      <p:sp>
        <p:nvSpPr>
          <p:cNvPr id="4" name="日期占位符 3"/>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5" name="页脚占位符 4"/>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6" name="灯片编号占位符 5"/>
          <p:cNvSpPr>
            <a:spLocks noGrp="1"/>
          </p:cNvSpPr>
          <p:nvPr>
            <p:ph type="sldNum" sz="quarter" idx="12"/>
          </p:nvPr>
        </p:nvSpPr>
        <p:spPr>
          <a:xfrm>
            <a:off x="6553200" y="6248400"/>
            <a:ext cx="1905000" cy="457200"/>
          </a:xfrm>
        </p:spPr>
        <p:txBody>
          <a:bodyPr/>
          <a:lstStyle>
            <a:lvl1pPr>
              <a:defRPr/>
            </a:lvl1pPr>
          </a:lstStyle>
          <a:p>
            <a:fld id="{EF480EA0-1617-4ECD-A443-02FCD0CEEF45}" type="slidenum">
              <a:rPr lang="zh-CN" altLang="en-US"/>
              <a:pPr/>
              <a:t>‹#›</a:t>
            </a:fld>
            <a:endParaRPr lang="en-US" altLang="zh-CN"/>
          </a:p>
        </p:txBody>
      </p:sp>
    </p:spTree>
    <p:extLst>
      <p:ext uri="{BB962C8B-B14F-4D97-AF65-F5344CB8AC3E}">
        <p14:creationId xmlns:p14="http://schemas.microsoft.com/office/powerpoint/2010/main" val="4101252469"/>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CDDE2851-891A-49B6-9430-10A8A7AE076B}" type="slidenum">
              <a:rPr lang="zh-CN" altLang="en-US"/>
              <a:pPr/>
              <a:t>‹#›</a:t>
            </a:fld>
            <a:endParaRPr lang="en-US" altLang="zh-CN"/>
          </a:p>
        </p:txBody>
      </p:sp>
    </p:spTree>
    <p:extLst>
      <p:ext uri="{BB962C8B-B14F-4D97-AF65-F5344CB8AC3E}">
        <p14:creationId xmlns:p14="http://schemas.microsoft.com/office/powerpoint/2010/main" val="49381333"/>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hart" preserve="1">
  <p:cSld name="标题，文本与图表">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图表占位符 3"/>
          <p:cNvSpPr>
            <a:spLocks noGrp="1"/>
          </p:cNvSpPr>
          <p:nvPr>
            <p:ph type="chart" sz="half" idx="2"/>
          </p:nvPr>
        </p:nvSpPr>
        <p:spPr>
          <a:xfrm>
            <a:off x="4648200" y="1981200"/>
            <a:ext cx="3810000" cy="4114800"/>
          </a:xfrm>
        </p:spPr>
        <p:txBody>
          <a:bodyPr/>
          <a:lstStyle/>
          <a:p>
            <a:endParaRPr lang="zh-CN" altLang="en-US"/>
          </a:p>
        </p:txBody>
      </p:sp>
      <p:sp>
        <p:nvSpPr>
          <p:cNvPr id="5" name="日期占位符 4"/>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1905000" cy="457200"/>
          </a:xfrm>
        </p:spPr>
        <p:txBody>
          <a:bodyPr/>
          <a:lstStyle>
            <a:lvl1pPr>
              <a:defRPr/>
            </a:lvl1pPr>
          </a:lstStyle>
          <a:p>
            <a:fld id="{3F1CEFA8-C74F-430E-BA28-4FEE9E6BCC2B}" type="slidenum">
              <a:rPr lang="zh-CN" altLang="en-US"/>
              <a:pPr/>
              <a:t>‹#›</a:t>
            </a:fld>
            <a:endParaRPr lang="en-US" altLang="zh-CN"/>
          </a:p>
        </p:txBody>
      </p:sp>
    </p:spTree>
    <p:extLst>
      <p:ext uri="{BB962C8B-B14F-4D97-AF65-F5344CB8AC3E}">
        <p14:creationId xmlns:p14="http://schemas.microsoft.com/office/powerpoint/2010/main" val="3996148811"/>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906A7747-1104-44F3-A3BB-148F3C09B55C}" type="slidenum">
              <a:rPr lang="zh-CN" altLang="en-US"/>
              <a:pPr/>
              <a:t>‹#›</a:t>
            </a:fld>
            <a:endParaRPr lang="en-US" altLang="zh-CN"/>
          </a:p>
        </p:txBody>
      </p:sp>
    </p:spTree>
    <p:extLst>
      <p:ext uri="{BB962C8B-B14F-4D97-AF65-F5344CB8AC3E}">
        <p14:creationId xmlns:p14="http://schemas.microsoft.com/office/powerpoint/2010/main" val="2879046185"/>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9812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4114800"/>
            <a:ext cx="38100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日期占位符 5"/>
          <p:cNvSpPr>
            <a:spLocks noGrp="1"/>
          </p:cNvSpPr>
          <p:nvPr>
            <p:ph type="dt" sz="half" idx="10"/>
          </p:nvPr>
        </p:nvSpPr>
        <p:spPr>
          <a:xfrm>
            <a:off x="685800" y="6248400"/>
            <a:ext cx="1905000" cy="457200"/>
          </a:xfrm>
        </p:spPr>
        <p:txBody>
          <a:bodyPr/>
          <a:lstStyle>
            <a:lvl1pPr>
              <a:defRPr/>
            </a:lvl1pPr>
          </a:lstStyle>
          <a:p>
            <a:endParaRPr lang="en-US" altLang="zh-CN"/>
          </a:p>
        </p:txBody>
      </p:sp>
      <p:sp>
        <p:nvSpPr>
          <p:cNvPr id="7" name="页脚占位符 6"/>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8" name="灯片编号占位符 7"/>
          <p:cNvSpPr>
            <a:spLocks noGrp="1"/>
          </p:cNvSpPr>
          <p:nvPr>
            <p:ph type="sldNum" sz="quarter" idx="12"/>
          </p:nvPr>
        </p:nvSpPr>
        <p:spPr>
          <a:xfrm>
            <a:off x="6553200" y="6248400"/>
            <a:ext cx="1905000" cy="457200"/>
          </a:xfrm>
        </p:spPr>
        <p:txBody>
          <a:bodyPr/>
          <a:lstStyle>
            <a:lvl1pPr>
              <a:defRPr/>
            </a:lvl1pPr>
          </a:lstStyle>
          <a:p>
            <a:fld id="{749320B1-2C7F-4B5B-A39B-D55F8F9DB1BD}" type="slidenum">
              <a:rPr lang="zh-CN" altLang="en-US"/>
              <a:pPr/>
              <a:t>‹#›</a:t>
            </a:fld>
            <a:endParaRPr lang="en-US" altLang="zh-CN"/>
          </a:p>
        </p:txBody>
      </p:sp>
    </p:spTree>
    <p:extLst>
      <p:ext uri="{BB962C8B-B14F-4D97-AF65-F5344CB8AC3E}">
        <p14:creationId xmlns:p14="http://schemas.microsoft.com/office/powerpoint/2010/main" val="4179387496"/>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14C2A286-069F-4626-B8DE-F7959A405B2B}" type="slidenum">
              <a:rPr lang="zh-CN" altLang="en-US"/>
              <a:pPr/>
              <a:t>‹#›</a:t>
            </a:fld>
            <a:endParaRPr lang="en-US" altLang="zh-CN"/>
          </a:p>
        </p:txBody>
      </p:sp>
    </p:spTree>
    <p:extLst>
      <p:ext uri="{BB962C8B-B14F-4D97-AF65-F5344CB8AC3E}">
        <p14:creationId xmlns:p14="http://schemas.microsoft.com/office/powerpoint/2010/main" val="3364223756"/>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311F615B-AC02-43C9-B350-9319EFAFEC99}" type="slidenum">
              <a:rPr lang="zh-CN" altLang="en-US"/>
              <a:pPr/>
              <a:t>‹#›</a:t>
            </a:fld>
            <a:endParaRPr lang="en-US" altLang="zh-CN"/>
          </a:p>
        </p:txBody>
      </p:sp>
    </p:spTree>
    <p:extLst>
      <p:ext uri="{BB962C8B-B14F-4D97-AF65-F5344CB8AC3E}">
        <p14:creationId xmlns:p14="http://schemas.microsoft.com/office/powerpoint/2010/main" val="4144585016"/>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9009CCF0-8AB9-41A2-B7C8-EFA20C0E09D3}" type="slidenum">
              <a:rPr lang="zh-CN" altLang="en-US"/>
              <a:pPr/>
              <a:t>‹#›</a:t>
            </a:fld>
            <a:endParaRPr lang="en-US" altLang="zh-CN"/>
          </a:p>
        </p:txBody>
      </p:sp>
    </p:spTree>
    <p:extLst>
      <p:ext uri="{BB962C8B-B14F-4D97-AF65-F5344CB8AC3E}">
        <p14:creationId xmlns:p14="http://schemas.microsoft.com/office/powerpoint/2010/main" val="492463519"/>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lvl1pPr>
              <a:defRPr/>
            </a:lvl1pPr>
          </a:lstStyle>
          <a:p>
            <a:endParaRPr lang="en-US" altLang="zh-CN"/>
          </a:p>
        </p:txBody>
      </p:sp>
      <p:sp>
        <p:nvSpPr>
          <p:cNvPr id="8" name="页脚占位符 7"/>
          <p:cNvSpPr>
            <a:spLocks noGrp="1"/>
          </p:cNvSpPr>
          <p:nvPr>
            <p:ph type="ftr" sz="quarter" idx="11"/>
          </p:nvPr>
        </p:nvSpPr>
        <p:spPr/>
        <p:txBody>
          <a:bodyPr/>
          <a:lstStyle>
            <a:lvl1pPr>
              <a:defRPr/>
            </a:lvl1pPr>
          </a:lstStyle>
          <a:p>
            <a:endParaRPr lang="en-US" altLang="zh-CN"/>
          </a:p>
        </p:txBody>
      </p:sp>
      <p:sp>
        <p:nvSpPr>
          <p:cNvPr id="9" name="灯片编号占位符 8"/>
          <p:cNvSpPr>
            <a:spLocks noGrp="1"/>
          </p:cNvSpPr>
          <p:nvPr>
            <p:ph type="sldNum" sz="quarter" idx="12"/>
          </p:nvPr>
        </p:nvSpPr>
        <p:spPr/>
        <p:txBody>
          <a:bodyPr/>
          <a:lstStyle>
            <a:lvl1pPr>
              <a:defRPr/>
            </a:lvl1pPr>
          </a:lstStyle>
          <a:p>
            <a:fld id="{382B1AE9-DFA3-48F3-B479-038D6E489ED9}" type="slidenum">
              <a:rPr lang="zh-CN" altLang="en-US"/>
              <a:pPr/>
              <a:t>‹#›</a:t>
            </a:fld>
            <a:endParaRPr lang="en-US" altLang="zh-CN"/>
          </a:p>
        </p:txBody>
      </p:sp>
    </p:spTree>
    <p:extLst>
      <p:ext uri="{BB962C8B-B14F-4D97-AF65-F5344CB8AC3E}">
        <p14:creationId xmlns:p14="http://schemas.microsoft.com/office/powerpoint/2010/main" val="2156539861"/>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A7468771-E5F9-4C4F-BCE3-99E63C724387}" type="slidenum">
              <a:rPr lang="zh-CN" altLang="en-US"/>
              <a:pPr/>
              <a:t>‹#›</a:t>
            </a:fld>
            <a:endParaRPr lang="en-US" altLang="zh-CN"/>
          </a:p>
        </p:txBody>
      </p:sp>
    </p:spTree>
    <p:extLst>
      <p:ext uri="{BB962C8B-B14F-4D97-AF65-F5344CB8AC3E}">
        <p14:creationId xmlns:p14="http://schemas.microsoft.com/office/powerpoint/2010/main" val="3921493609"/>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1E96641D-21EA-482C-9C02-1745F1A3CE4E}" type="slidenum">
              <a:rPr lang="zh-CN" altLang="en-US"/>
              <a:pPr/>
              <a:t>‹#›</a:t>
            </a:fld>
            <a:endParaRPr lang="en-US" altLang="zh-CN"/>
          </a:p>
        </p:txBody>
      </p:sp>
    </p:spTree>
    <p:extLst>
      <p:ext uri="{BB962C8B-B14F-4D97-AF65-F5344CB8AC3E}">
        <p14:creationId xmlns:p14="http://schemas.microsoft.com/office/powerpoint/2010/main" val="430529339"/>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66A63316-F5D7-4571-9B36-6ED420AB627A}" type="slidenum">
              <a:rPr lang="zh-CN" altLang="en-US"/>
              <a:pPr/>
              <a:t>‹#›</a:t>
            </a:fld>
            <a:endParaRPr lang="en-US" altLang="zh-CN"/>
          </a:p>
        </p:txBody>
      </p:sp>
    </p:spTree>
    <p:extLst>
      <p:ext uri="{BB962C8B-B14F-4D97-AF65-F5344CB8AC3E}">
        <p14:creationId xmlns:p14="http://schemas.microsoft.com/office/powerpoint/2010/main" val="1593358546"/>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lvl1pPr>
              <a:defRPr/>
            </a:lvl1pPr>
          </a:lstStyle>
          <a:p>
            <a:endParaRPr lang="en-US" altLang="zh-CN"/>
          </a:p>
        </p:txBody>
      </p:sp>
      <p:sp>
        <p:nvSpPr>
          <p:cNvPr id="6" name="页脚占位符 5"/>
          <p:cNvSpPr>
            <a:spLocks noGrp="1"/>
          </p:cNvSpPr>
          <p:nvPr>
            <p:ph type="ftr" sz="quarter" idx="11"/>
          </p:nvPr>
        </p:nvSpPr>
        <p:spPr/>
        <p:txBody>
          <a:bodyPr/>
          <a:lstStyle>
            <a:lvl1pPr>
              <a:defRPr/>
            </a:lvl1pPr>
          </a:lstStyle>
          <a:p>
            <a:endParaRPr lang="en-US" altLang="zh-CN"/>
          </a:p>
        </p:txBody>
      </p:sp>
      <p:sp>
        <p:nvSpPr>
          <p:cNvPr id="7" name="灯片编号占位符 6"/>
          <p:cNvSpPr>
            <a:spLocks noGrp="1"/>
          </p:cNvSpPr>
          <p:nvPr>
            <p:ph type="sldNum" sz="quarter" idx="12"/>
          </p:nvPr>
        </p:nvSpPr>
        <p:spPr/>
        <p:txBody>
          <a:bodyPr/>
          <a:lstStyle>
            <a:lvl1pPr>
              <a:defRPr/>
            </a:lvl1pPr>
          </a:lstStyle>
          <a:p>
            <a:fld id="{30D7B09B-FC58-4A3F-9517-C5D43B60F6A1}" type="slidenum">
              <a:rPr lang="zh-CN" altLang="en-US"/>
              <a:pPr/>
              <a:t>‹#›</a:t>
            </a:fld>
            <a:endParaRPr lang="en-US" altLang="zh-CN"/>
          </a:p>
        </p:txBody>
      </p:sp>
    </p:spTree>
    <p:extLst>
      <p:ext uri="{BB962C8B-B14F-4D97-AF65-F5344CB8AC3E}">
        <p14:creationId xmlns:p14="http://schemas.microsoft.com/office/powerpoint/2010/main" val="126933338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a:defRPr sz="1400"/>
            </a:lvl1pPr>
          </a:lstStyle>
          <a:p>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400"/>
            </a:lvl1pPr>
          </a:lstStyle>
          <a:p>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400"/>
            </a:lvl1pPr>
          </a:lstStyle>
          <a:p>
            <a:fld id="{664D9D19-C92C-4CCA-93B9-170E473853B1}"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p:random/>
  </p:transition>
  <p:txStyles>
    <p:titleStyle>
      <a:lvl1pPr algn="ctr" rtl="0" fontAlgn="base">
        <a:spcBef>
          <a:spcPct val="0"/>
        </a:spcBef>
        <a:spcAft>
          <a:spcPct val="0"/>
        </a:spcAft>
        <a:defRPr sz="4400" kern="1200">
          <a:solidFill>
            <a:schemeClr val="tx2"/>
          </a:solidFill>
          <a:latin typeface="+mj-lt"/>
          <a:ea typeface="+mj-ea"/>
          <a:cs typeface="+mj-cs"/>
        </a:defRPr>
      </a:lvl1pPr>
      <a:lvl2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4.png"/><Relationship Id="rId4" Type="http://schemas.openxmlformats.org/officeDocument/2006/relationships/image" Target="../media/image22.png"/><Relationship Id="rId9" Type="http://schemas.openxmlformats.org/officeDocument/2006/relationships/image" Target="../media/image27.png"/></Relationships>
</file>

<file path=ppt/slides/_rels/slide3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work\CSDN学院ppt\2.jpg"/>
          <p:cNvPicPr>
            <a:picLocks noChangeAspect="1" noChangeArrowheads="1"/>
          </p:cNvPicPr>
          <p:nvPr/>
        </p:nvPicPr>
        <p:blipFill rotWithShape="1">
          <a:blip r:embed="rId2">
            <a:extLst>
              <a:ext uri="{28A0092B-C50C-407E-A947-70E740481C1C}">
                <a14:useLocalDpi xmlns:a14="http://schemas.microsoft.com/office/drawing/2010/main" val="0"/>
              </a:ext>
            </a:extLst>
          </a:blip>
          <a:srcRect t="1112"/>
          <a:stretch/>
        </p:blipFill>
        <p:spPr bwMode="auto">
          <a:xfrm>
            <a:off x="0" y="0"/>
            <a:ext cx="9143961" cy="68579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1930400" y="904751"/>
            <a:ext cx="6407481" cy="91017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smtClean="0">
                <a:latin typeface="微软雅黑" panose="020B0503020204020204" pitchFamily="34" charset="-122"/>
                <a:ea typeface="微软雅黑" panose="020B0503020204020204" pitchFamily="34" charset="-122"/>
              </a:rPr>
              <a:t>Arcgis for </a:t>
            </a:r>
            <a:r>
              <a:rPr lang="en-US" altLang="zh-CN" dirty="0" err="1" smtClean="0">
                <a:latin typeface="微软雅黑" panose="020B0503020204020204" pitchFamily="34" charset="-122"/>
                <a:ea typeface="微软雅黑" panose="020B0503020204020204" pitchFamily="34" charset="-122"/>
              </a:rPr>
              <a:t>js</a:t>
            </a:r>
            <a:r>
              <a:rPr lang="zh-CN" altLang="en-US" dirty="0">
                <a:latin typeface="微软雅黑" panose="020B0503020204020204" pitchFamily="34" charset="-122"/>
                <a:ea typeface="微软雅黑" panose="020B0503020204020204" pitchFamily="34" charset="-122"/>
              </a:rPr>
              <a:t>开</a:t>
            </a:r>
            <a:r>
              <a:rPr lang="zh-CN" altLang="en-US" dirty="0" smtClean="0">
                <a:latin typeface="微软雅黑" panose="020B0503020204020204" pitchFamily="34" charset="-122"/>
                <a:ea typeface="微软雅黑" panose="020B0503020204020204" pitchFamily="34" charset="-122"/>
              </a:rPr>
              <a:t>发教</a:t>
            </a:r>
            <a:r>
              <a:rPr lang="zh-CN" altLang="en-US" dirty="0" smtClean="0">
                <a:latin typeface="微软雅黑" panose="020B0503020204020204" pitchFamily="34" charset="-122"/>
                <a:ea typeface="微软雅黑" panose="020B0503020204020204" pitchFamily="34" charset="-122"/>
              </a:rPr>
              <a:t>程</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基础篇</a:t>
            </a:r>
            <a:r>
              <a:rPr lang="en-US" altLang="zh-CN"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p:txBody>
      </p:sp>
      <p:sp>
        <p:nvSpPr>
          <p:cNvPr id="5" name="文本框 4"/>
          <p:cNvSpPr txBox="1"/>
          <p:nvPr/>
        </p:nvSpPr>
        <p:spPr>
          <a:xfrm>
            <a:off x="4711092" y="4221959"/>
            <a:ext cx="4202677" cy="1938992"/>
          </a:xfrm>
          <a:prstGeom prst="rect">
            <a:avLst/>
          </a:prstGeom>
          <a:noFill/>
        </p:spPr>
        <p:txBody>
          <a:bodyPr wrap="square" rtlCol="0">
            <a:spAutoFit/>
          </a:bodyPr>
          <a:lstStyle/>
          <a:p>
            <a:pPr lvl="0" algn="l">
              <a:lnSpc>
                <a:spcPct val="150000"/>
              </a:lnSpc>
            </a:pPr>
            <a:r>
              <a:rPr lang="zh-CN" altLang="en-US" sz="1600" b="1" dirty="0" smtClean="0">
                <a:solidFill>
                  <a:srgbClr val="C00000"/>
                </a:solidFill>
                <a:latin typeface="微软雅黑" panose="020B0503020204020204" pitchFamily="34" charset="-122"/>
                <a:ea typeface="微软雅黑" panose="020B0503020204020204" pitchFamily="34" charset="-122"/>
              </a:rPr>
              <a:t>博客地址：</a:t>
            </a:r>
            <a:r>
              <a:rPr lang="en-US" altLang="zh-CN" sz="1600" b="1" dirty="0">
                <a:solidFill>
                  <a:srgbClr val="C00000"/>
                </a:solidFill>
              </a:rPr>
              <a:t>http://</a:t>
            </a:r>
            <a:r>
              <a:rPr lang="en-US" altLang="zh-CN" sz="1600" b="1" dirty="0" smtClean="0">
                <a:solidFill>
                  <a:srgbClr val="C00000"/>
                </a:solidFill>
              </a:rPr>
              <a:t>blog.csdn.net/gisshixisheng</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lvl="0" algn="l">
              <a:lnSpc>
                <a:spcPct val="150000"/>
              </a:lnSpc>
            </a:pPr>
            <a:r>
              <a:rPr lang="zh-CN" altLang="en-US" sz="1600" b="1" dirty="0" smtClean="0">
                <a:solidFill>
                  <a:srgbClr val="C00000"/>
                </a:solidFill>
                <a:latin typeface="微软雅黑" panose="020B0503020204020204" pitchFamily="34" charset="-122"/>
                <a:ea typeface="微软雅黑" panose="020B0503020204020204" pitchFamily="34" charset="-122"/>
              </a:rPr>
              <a:t>机构名称：</a:t>
            </a:r>
            <a:r>
              <a:rPr lang="en-US" altLang="zh-CN" sz="1400" b="1" dirty="0" smtClean="0">
                <a:solidFill>
                  <a:srgbClr val="C00000"/>
                </a:solidFill>
                <a:latin typeface="微软雅黑" panose="020B0503020204020204" pitchFamily="34" charset="-122"/>
                <a:ea typeface="微软雅黑" panose="020B0503020204020204" pitchFamily="34" charset="-122"/>
              </a:rPr>
              <a:t>LZUGIS</a:t>
            </a:r>
          </a:p>
          <a:p>
            <a:pPr algn="l">
              <a:lnSpc>
                <a:spcPct val="150000"/>
              </a:lnSpc>
            </a:pPr>
            <a:r>
              <a:rPr lang="zh-CN" altLang="en-US" sz="1600" b="1" dirty="0" smtClean="0">
                <a:solidFill>
                  <a:srgbClr val="C00000"/>
                </a:solidFill>
                <a:latin typeface="微软雅黑" panose="020B0503020204020204" pitchFamily="34" charset="-122"/>
                <a:ea typeface="微软雅黑" panose="020B0503020204020204" pitchFamily="34" charset="-122"/>
              </a:rPr>
              <a:t>联</a:t>
            </a:r>
            <a:r>
              <a:rPr lang="zh-CN" altLang="en-US" sz="1600" b="1" dirty="0" smtClean="0">
                <a:solidFill>
                  <a:srgbClr val="C00000"/>
                </a:solidFill>
                <a:latin typeface="微软雅黑" panose="020B0503020204020204" pitchFamily="34" charset="-122"/>
                <a:ea typeface="微软雅黑" panose="020B0503020204020204" pitchFamily="34" charset="-122"/>
              </a:rPr>
              <a:t>系</a:t>
            </a:r>
            <a:r>
              <a:rPr lang="en-US" altLang="zh-CN" sz="1600" b="1" dirty="0" smtClean="0">
                <a:solidFill>
                  <a:srgbClr val="C00000"/>
                </a:solidFill>
                <a:latin typeface="微软雅黑" panose="020B0503020204020204" pitchFamily="34" charset="-122"/>
                <a:ea typeface="微软雅黑" panose="020B0503020204020204" pitchFamily="34" charset="-122"/>
              </a:rPr>
              <a:t>Q </a:t>
            </a:r>
            <a:r>
              <a:rPr lang="en-US" altLang="zh-CN" sz="1600" b="1" dirty="0" err="1" smtClean="0">
                <a:solidFill>
                  <a:srgbClr val="C00000"/>
                </a:solidFill>
                <a:latin typeface="微软雅黑" panose="020B0503020204020204" pitchFamily="34" charset="-122"/>
                <a:ea typeface="微软雅黑" panose="020B0503020204020204" pitchFamily="34" charset="-122"/>
              </a:rPr>
              <a:t>Q</a:t>
            </a:r>
            <a:r>
              <a:rPr lang="zh-CN" altLang="en-US" sz="1600" b="1" dirty="0" smtClean="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1004740957</a:t>
            </a:r>
          </a:p>
          <a:p>
            <a:pPr lvl="0" algn="l">
              <a:lnSpc>
                <a:spcPct val="150000"/>
              </a:lnSpc>
            </a:pPr>
            <a:r>
              <a:rPr lang="en-US" altLang="zh-CN" sz="1600" b="1" dirty="0" smtClean="0">
                <a:solidFill>
                  <a:srgbClr val="C00000"/>
                </a:solidFill>
                <a:latin typeface="微软雅黑" panose="020B0503020204020204" pitchFamily="34" charset="-122"/>
                <a:ea typeface="微软雅黑" panose="020B0503020204020204" pitchFamily="34" charset="-122"/>
              </a:rPr>
              <a:t>                 </a:t>
            </a:r>
            <a:r>
              <a:rPr lang="en-US" altLang="zh-CN" sz="1400" b="1" dirty="0" smtClean="0">
                <a:solidFill>
                  <a:srgbClr val="C00000"/>
                </a:solidFill>
                <a:latin typeface="微软雅黑" panose="020B0503020204020204" pitchFamily="34" charset="-122"/>
                <a:ea typeface="微软雅黑" panose="020B0503020204020204" pitchFamily="34" charset="-122"/>
              </a:rPr>
              <a:t>1076344754</a:t>
            </a:r>
          </a:p>
          <a:p>
            <a:pPr algn="l">
              <a:lnSpc>
                <a:spcPct val="150000"/>
              </a:lnSpc>
            </a:pPr>
            <a:r>
              <a:rPr lang="en-US" altLang="zh-CN" sz="1600" b="1" dirty="0" smtClean="0">
                <a:solidFill>
                  <a:srgbClr val="C00000"/>
                </a:solidFill>
                <a:latin typeface="微软雅黑" panose="020B0503020204020204" pitchFamily="34" charset="-122"/>
                <a:ea typeface="微软雅黑" panose="020B0503020204020204" pitchFamily="34" charset="-122"/>
              </a:rPr>
              <a:t>QQ</a:t>
            </a:r>
            <a:r>
              <a:rPr lang="zh-CN" altLang="en-US" sz="1600" b="1" dirty="0" smtClean="0">
                <a:solidFill>
                  <a:srgbClr val="C00000"/>
                </a:solidFill>
                <a:latin typeface="微软雅黑" panose="020B0503020204020204" pitchFamily="34" charset="-122"/>
                <a:ea typeface="微软雅黑" panose="020B0503020204020204" pitchFamily="34" charset="-122"/>
              </a:rPr>
              <a:t>交流群</a:t>
            </a:r>
            <a:r>
              <a:rPr lang="zh-CN" altLang="en-US" sz="1600" b="1" dirty="0">
                <a:solidFill>
                  <a:srgbClr val="C00000"/>
                </a:solidFill>
                <a:latin typeface="微软雅黑" panose="020B0503020204020204" pitchFamily="34" charset="-122"/>
                <a:ea typeface="微软雅黑" panose="020B0503020204020204" pitchFamily="34" charset="-122"/>
              </a:rPr>
              <a:t>： </a:t>
            </a:r>
            <a:r>
              <a:rPr lang="en-US" altLang="zh-CN" sz="1400" b="1" dirty="0">
                <a:solidFill>
                  <a:srgbClr val="C00000"/>
                </a:solidFill>
                <a:latin typeface="微软雅黑" panose="020B0503020204020204" pitchFamily="34" charset="-122"/>
                <a:ea typeface="微软雅黑" panose="020B0503020204020204" pitchFamily="34" charset="-122"/>
              </a:rPr>
              <a:t>452117357</a:t>
            </a: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391" y="6416743"/>
            <a:ext cx="883793" cy="203156"/>
          </a:xfrm>
          <a:prstGeom prst="rect">
            <a:avLst/>
          </a:prstGeom>
        </p:spPr>
      </p:pic>
      <p:grpSp>
        <p:nvGrpSpPr>
          <p:cNvPr id="2" name="组合 1"/>
          <p:cNvGrpSpPr/>
          <p:nvPr/>
        </p:nvGrpSpPr>
        <p:grpSpPr>
          <a:xfrm>
            <a:off x="4875299" y="2525242"/>
            <a:ext cx="3167316" cy="1569434"/>
            <a:chOff x="4875299" y="2207742"/>
            <a:chExt cx="3167316" cy="1569434"/>
          </a:xfrm>
        </p:grpSpPr>
        <p:sp>
          <p:nvSpPr>
            <p:cNvPr id="6" name="矩形 5"/>
            <p:cNvSpPr/>
            <p:nvPr/>
          </p:nvSpPr>
          <p:spPr>
            <a:xfrm>
              <a:off x="4875299" y="2207742"/>
              <a:ext cx="3167316" cy="156943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915906" y="2267987"/>
              <a:ext cx="2932213" cy="1246495"/>
            </a:xfrm>
            <a:prstGeom prst="rect">
              <a:avLst/>
            </a:prstGeom>
          </p:spPr>
          <p:txBody>
            <a:bodyPr wrap="none">
              <a:spAutoFit/>
            </a:bodyPr>
            <a:lstStyle/>
            <a:p>
              <a:pPr lvl="0">
                <a:lnSpc>
                  <a:spcPct val="150000"/>
                </a:lnSpc>
              </a:pPr>
              <a:r>
                <a:rPr lang="zh-CN" altLang="en-US" sz="3000" dirty="0" smtClean="0">
                  <a:solidFill>
                    <a:schemeClr val="bg1"/>
                  </a:solidFill>
                  <a:latin typeface="微软雅黑" panose="020B0503020204020204" pitchFamily="34" charset="-122"/>
                  <a:ea typeface="微软雅黑" panose="020B0503020204020204" pitchFamily="34" charset="-122"/>
                </a:rPr>
                <a:t>牛健平</a:t>
              </a:r>
              <a:endParaRPr lang="en-US" altLang="zh-CN" sz="3000" dirty="0" smtClean="0">
                <a:solidFill>
                  <a:schemeClr val="bg1"/>
                </a:solidFill>
                <a:latin typeface="微软雅黑" panose="020B0503020204020204" pitchFamily="34" charset="-122"/>
                <a:ea typeface="微软雅黑" panose="020B0503020204020204" pitchFamily="34" charset="-122"/>
              </a:endParaRPr>
            </a:p>
            <a:p>
              <a:pPr lvl="0" algn="r">
                <a:lnSpc>
                  <a:spcPct val="150000"/>
                </a:lnSpc>
              </a:pPr>
              <a:r>
                <a:rPr lang="en-US" altLang="zh-CN" sz="2000" dirty="0" smtClean="0">
                  <a:solidFill>
                    <a:schemeClr val="bg1"/>
                  </a:solidFill>
                  <a:latin typeface="微软雅黑" panose="020B0503020204020204" pitchFamily="34" charset="-122"/>
                  <a:ea typeface="微软雅黑" panose="020B0503020204020204" pitchFamily="34" charset="-122"/>
                </a:rPr>
                <a:t>—GIS</a:t>
              </a:r>
              <a:r>
                <a:rPr lang="zh-CN" altLang="en-US" sz="2000" dirty="0" smtClean="0">
                  <a:solidFill>
                    <a:schemeClr val="bg1"/>
                  </a:solidFill>
                  <a:latin typeface="微软雅黑" panose="020B0503020204020204" pitchFamily="34" charset="-122"/>
                  <a:ea typeface="微软雅黑" panose="020B0503020204020204" pitchFamily="34" charset="-122"/>
                </a:rPr>
                <a:t>工程师</a:t>
              </a:r>
              <a:endParaRPr lang="en-US" altLang="zh-CN" sz="2000"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4743450" y="6152039"/>
            <a:ext cx="3738813" cy="338554"/>
          </a:xfrm>
          <a:prstGeom prst="rect">
            <a:avLst/>
          </a:prstGeom>
          <a:noFill/>
        </p:spPr>
        <p:txBody>
          <a:bodyPr wrap="square" rtlCol="0">
            <a:spAutoFit/>
          </a:bodyPr>
          <a:lstStyle/>
          <a:p>
            <a:r>
              <a:rPr lang="en-US" altLang="zh-CN" sz="1600" dirty="0"/>
              <a:t>http</a:t>
            </a:r>
            <a:r>
              <a:rPr lang="en-US" altLang="zh-CN" sz="1600"/>
              <a:t>://</a:t>
            </a:r>
            <a:r>
              <a:rPr lang="en-US" altLang="zh-CN" sz="1600" smtClean="0"/>
              <a:t>edu.csdn.net</a:t>
            </a:r>
            <a:endParaRPr lang="zh-CN" altLang="en-US" sz="1600" dirty="0">
              <a:solidFill>
                <a:schemeClr val="bg2">
                  <a:lumMod val="50000"/>
                </a:schemeClr>
              </a:solidFill>
              <a:latin typeface="微软雅黑" panose="020B0503020204020204" pitchFamily="34" charset="-122"/>
              <a:ea typeface="微软雅黑" panose="020B0503020204020204" pitchFamily="34" charset="-122"/>
            </a:endParaRPr>
          </a:p>
        </p:txBody>
      </p:sp>
      <p:pic>
        <p:nvPicPr>
          <p:cNvPr id="1026" name="Picture 2" descr="D:\work\CSDN学院ppt\4.jpg"/>
          <p:cNvPicPr>
            <a:picLocks noChangeAspect="1" noChangeArrowheads="1"/>
          </p:cNvPicPr>
          <p:nvPr/>
        </p:nvPicPr>
        <p:blipFill rotWithShape="1">
          <a:blip r:embed="rId4">
            <a:extLst>
              <a:ext uri="{28A0092B-C50C-407E-A947-70E740481C1C}">
                <a14:useLocalDpi xmlns:a14="http://schemas.microsoft.com/office/drawing/2010/main" val="0"/>
              </a:ext>
            </a:extLst>
          </a:blip>
          <a:srcRect t="2393" r="68900" b="82785"/>
          <a:stretch/>
        </p:blipFill>
        <p:spPr bwMode="auto">
          <a:xfrm>
            <a:off x="10287" y="85725"/>
            <a:ext cx="2132838" cy="762378"/>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p:cNvSpPr txBox="1">
            <a:spLocks/>
          </p:cNvSpPr>
          <p:nvPr/>
        </p:nvSpPr>
        <p:spPr>
          <a:xfrm>
            <a:off x="5508104" y="1613397"/>
            <a:ext cx="2664677" cy="8841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altLang="zh-CN" sz="2400" dirty="0" smtClean="0">
                <a:latin typeface="微软雅黑" panose="020B0503020204020204" pitchFamily="34" charset="-122"/>
                <a:ea typeface="微软雅黑" panose="020B0503020204020204" pitchFamily="34" charset="-122"/>
              </a:rPr>
              <a:t>——GIS</a:t>
            </a:r>
            <a:r>
              <a:rPr lang="zh-CN" altLang="en-US" sz="2400" dirty="0" smtClean="0">
                <a:latin typeface="微软雅黑" panose="020B0503020204020204" pitchFamily="34" charset="-122"/>
                <a:ea typeface="微软雅黑" panose="020B0503020204020204" pitchFamily="34" charset="-122"/>
              </a:rPr>
              <a:t>基础知识</a:t>
            </a:r>
            <a:endParaRPr lang="en-US" altLang="zh-CN" sz="24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1468460"/>
      </p:ext>
    </p:extLst>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a:solidFill>
                  <a:srgbClr val="FFFFFF"/>
                </a:solidFill>
                <a:latin typeface="微软雅黑" panose="020B0503020204020204" pitchFamily="34" charset="-122"/>
                <a:ea typeface="微软雅黑" panose="020B0503020204020204" pitchFamily="34" charset="-122"/>
              </a:rPr>
              <a:t>—</a:t>
            </a:r>
            <a:r>
              <a:rPr lang="zh-CN" altLang="en-US" b="1" kern="0" dirty="0">
                <a:solidFill>
                  <a:srgbClr val="FFFFFF"/>
                </a:solidFill>
                <a:latin typeface="微软雅黑" panose="020B0503020204020204" pitchFamily="34" charset="-122"/>
                <a:ea typeface="微软雅黑" panose="020B0503020204020204" pitchFamily="34" charset="-122"/>
              </a:rPr>
              <a:t>地学基础（地图投影</a:t>
            </a:r>
            <a:r>
              <a:rPr lang="zh-CN" altLang="en-US" b="1" kern="0" dirty="0" smtClean="0">
                <a:solidFill>
                  <a:srgbClr val="FFFFFF"/>
                </a:solidFill>
                <a:latin typeface="微软雅黑" panose="020B0503020204020204" pitchFamily="34" charset="-122"/>
                <a:ea typeface="微软雅黑" panose="020B0503020204020204" pitchFamily="34" charset="-122"/>
              </a:rPr>
              <a:t>）</a:t>
            </a:r>
            <a:endParaRPr lang="zh-CN" altLang="en-US" sz="40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83568" y="1383159"/>
            <a:ext cx="7776864" cy="3416320"/>
          </a:xfrm>
          <a:prstGeom prst="rect">
            <a:avLst/>
          </a:prstGeom>
          <a:noFill/>
        </p:spPr>
        <p:txBody>
          <a:bodyPr wrap="square" rtlCol="0">
            <a:spAutoFit/>
          </a:bodyPr>
          <a:lstStyle/>
          <a:p>
            <a:pPr algn="l"/>
            <a:r>
              <a:rPr lang="zh-CN" altLang="en-US" dirty="0" smtClean="0">
                <a:solidFill>
                  <a:srgbClr val="000000"/>
                </a:solidFill>
                <a:latin typeface="+mn-lt"/>
                <a:ea typeface="黑体" panose="02010609060101010101" pitchFamily="49" charset="-122"/>
              </a:rPr>
              <a:t>投影实质：</a:t>
            </a:r>
            <a:endParaRPr lang="en-US" altLang="zh-CN" dirty="0" smtClean="0">
              <a:solidFill>
                <a:srgbClr val="000000"/>
              </a:solidFill>
              <a:latin typeface="+mn-lt"/>
              <a:ea typeface="黑体" panose="02010609060101010101" pitchFamily="49" charset="-122"/>
            </a:endParaRPr>
          </a:p>
          <a:p>
            <a:pPr algn="l"/>
            <a:r>
              <a:rPr lang="zh-CN" altLang="en-US" dirty="0" smtClean="0">
                <a:solidFill>
                  <a:srgbClr val="000000"/>
                </a:solidFill>
                <a:latin typeface="+mn-lt"/>
                <a:ea typeface="黑体" panose="02010609060101010101" pitchFamily="49" charset="-122"/>
              </a:rPr>
              <a:t>    建立</a:t>
            </a:r>
            <a:r>
              <a:rPr lang="zh-CN" altLang="en-US" dirty="0">
                <a:solidFill>
                  <a:srgbClr val="000000"/>
                </a:solidFill>
                <a:latin typeface="+mn-lt"/>
                <a:ea typeface="黑体" panose="02010609060101010101" pitchFamily="49" charset="-122"/>
              </a:rPr>
              <a:t>地球椭球面上经纬线网和平面上相应经纬线网的数学基础，也就是建立地球椭球面上的点的地理坐标（</a:t>
            </a:r>
            <a:r>
              <a:rPr lang="en-US" altLang="zh-CN" dirty="0">
                <a:solidFill>
                  <a:srgbClr val="000000"/>
                </a:solidFill>
                <a:latin typeface="+mn-lt"/>
                <a:ea typeface="黑体" panose="02010609060101010101" pitchFamily="49" charset="-122"/>
              </a:rPr>
              <a:t>λ</a:t>
            </a:r>
            <a:r>
              <a:rPr lang="zh-CN" altLang="en-US" dirty="0">
                <a:solidFill>
                  <a:srgbClr val="000000"/>
                </a:solidFill>
                <a:latin typeface="+mn-lt"/>
                <a:ea typeface="黑体" panose="02010609060101010101" pitchFamily="49" charset="-122"/>
              </a:rPr>
              <a:t>，</a:t>
            </a:r>
            <a:r>
              <a:rPr lang="en-US" altLang="zh-CN" dirty="0">
                <a:solidFill>
                  <a:srgbClr val="000000"/>
                </a:solidFill>
                <a:latin typeface="+mn-lt"/>
                <a:ea typeface="黑体" panose="02010609060101010101" pitchFamily="49" charset="-122"/>
              </a:rPr>
              <a:t>φ</a:t>
            </a:r>
            <a:r>
              <a:rPr lang="zh-CN" altLang="en-US" dirty="0">
                <a:solidFill>
                  <a:srgbClr val="000000"/>
                </a:solidFill>
                <a:latin typeface="+mn-lt"/>
                <a:ea typeface="黑体" panose="02010609060101010101" pitchFamily="49" charset="-122"/>
              </a:rPr>
              <a:t>）与平面上对应点的平面坐标（</a:t>
            </a:r>
            <a:r>
              <a:rPr lang="en-US" altLang="zh-CN" dirty="0">
                <a:solidFill>
                  <a:srgbClr val="000000"/>
                </a:solidFill>
                <a:latin typeface="+mn-lt"/>
                <a:ea typeface="黑体" panose="02010609060101010101" pitchFamily="49" charset="-122"/>
              </a:rPr>
              <a:t>x</a:t>
            </a:r>
            <a:r>
              <a:rPr lang="zh-CN" altLang="en-US" dirty="0">
                <a:solidFill>
                  <a:srgbClr val="000000"/>
                </a:solidFill>
                <a:latin typeface="+mn-lt"/>
                <a:ea typeface="黑体" panose="02010609060101010101" pitchFamily="49" charset="-122"/>
              </a:rPr>
              <a:t>，</a:t>
            </a:r>
            <a:r>
              <a:rPr lang="en-US" altLang="zh-CN" dirty="0">
                <a:solidFill>
                  <a:srgbClr val="000000"/>
                </a:solidFill>
                <a:latin typeface="+mn-lt"/>
                <a:ea typeface="黑体" panose="02010609060101010101" pitchFamily="49" charset="-122"/>
              </a:rPr>
              <a:t>y</a:t>
            </a:r>
            <a:r>
              <a:rPr lang="zh-CN" altLang="en-US" dirty="0">
                <a:solidFill>
                  <a:srgbClr val="000000"/>
                </a:solidFill>
                <a:latin typeface="+mn-lt"/>
                <a:ea typeface="黑体" panose="02010609060101010101" pitchFamily="49" charset="-122"/>
              </a:rPr>
              <a:t>）之间的函数关系： </a:t>
            </a:r>
          </a:p>
          <a:p>
            <a:pPr algn="l"/>
            <a:endParaRPr lang="zh-CN" altLang="en-US" dirty="0">
              <a:solidFill>
                <a:srgbClr val="000000"/>
              </a:solidFill>
              <a:latin typeface="+mn-lt"/>
              <a:ea typeface="黑体" panose="02010609060101010101" pitchFamily="49" charset="-122"/>
            </a:endParaRPr>
          </a:p>
          <a:p>
            <a:pPr algn="l"/>
            <a:endParaRPr lang="zh-CN" altLang="en-US" dirty="0">
              <a:solidFill>
                <a:srgbClr val="000000"/>
              </a:solidFill>
              <a:latin typeface="+mn-lt"/>
              <a:ea typeface="黑体" panose="02010609060101010101" pitchFamily="49" charset="-122"/>
            </a:endParaRPr>
          </a:p>
          <a:p>
            <a:pPr algn="l"/>
            <a:endParaRPr lang="zh-CN" altLang="en-US" dirty="0">
              <a:solidFill>
                <a:srgbClr val="000000"/>
              </a:solidFill>
              <a:latin typeface="+mn-lt"/>
              <a:ea typeface="黑体" panose="02010609060101010101" pitchFamily="49" charset="-122"/>
            </a:endParaRPr>
          </a:p>
          <a:p>
            <a:pPr algn="l"/>
            <a:r>
              <a:rPr lang="zh-CN" altLang="en-US" dirty="0">
                <a:solidFill>
                  <a:srgbClr val="000000"/>
                </a:solidFill>
                <a:latin typeface="+mn-lt"/>
                <a:ea typeface="黑体" panose="02010609060101010101" pitchFamily="49" charset="-122"/>
              </a:rPr>
              <a:t>         当给定不同的具体条件时，将得到不同类型的投影方式。 </a:t>
            </a: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4309" y="2996952"/>
            <a:ext cx="1552575" cy="89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3584330"/>
      </p:ext>
    </p:extLst>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000" b="1" kern="0" dirty="0">
                <a:solidFill>
                  <a:srgbClr val="FFFFFF"/>
                </a:solidFill>
                <a:latin typeface="微软雅黑" panose="020B0503020204020204" pitchFamily="34" charset="-122"/>
                <a:ea typeface="微软雅黑" panose="020B0503020204020204" pitchFamily="34" charset="-122"/>
              </a:rPr>
              <a:t>—</a:t>
            </a:r>
            <a:r>
              <a:rPr lang="zh-CN" altLang="en-US" sz="2000" b="1" kern="0" dirty="0">
                <a:solidFill>
                  <a:srgbClr val="FFFFFF"/>
                </a:solidFill>
                <a:latin typeface="微软雅黑" panose="020B0503020204020204" pitchFamily="34" charset="-122"/>
                <a:ea typeface="微软雅黑" panose="020B0503020204020204" pitchFamily="34" charset="-122"/>
              </a:rPr>
              <a:t>地学基础（地图投影）</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83568" y="1383159"/>
            <a:ext cx="7955106" cy="1323439"/>
          </a:xfrm>
          <a:prstGeom prst="rect">
            <a:avLst/>
          </a:prstGeom>
          <a:noFill/>
        </p:spPr>
        <p:txBody>
          <a:bodyPr wrap="square" rtlCol="0">
            <a:spAutoFit/>
          </a:bodyPr>
          <a:lstStyle/>
          <a:p>
            <a:pPr algn="l"/>
            <a:r>
              <a:rPr lang="zh-CN" altLang="en-US" sz="2000" dirty="0" smtClean="0">
                <a:solidFill>
                  <a:srgbClr val="000000"/>
                </a:solidFill>
                <a:latin typeface="Times New Roman"/>
                <a:ea typeface="黑体" panose="02010609060101010101" pitchFamily="49" charset="-122"/>
              </a:rPr>
              <a:t>产生的变形：把</a:t>
            </a:r>
            <a:r>
              <a:rPr lang="zh-CN" altLang="en-US" sz="2000" dirty="0">
                <a:solidFill>
                  <a:srgbClr val="000000"/>
                </a:solidFill>
                <a:latin typeface="Times New Roman"/>
                <a:ea typeface="黑体" panose="02010609060101010101" pitchFamily="49" charset="-122"/>
              </a:rPr>
              <a:t>球面展开为平面，必然发生裂缝或重叠</a:t>
            </a:r>
            <a:r>
              <a:rPr lang="en-US" altLang="zh-CN" sz="2000" dirty="0">
                <a:solidFill>
                  <a:srgbClr val="000000"/>
                </a:solidFill>
                <a:latin typeface="Times New Roman"/>
                <a:ea typeface="黑体" panose="02010609060101010101" pitchFamily="49" charset="-122"/>
              </a:rPr>
              <a:t>(</a:t>
            </a:r>
            <a:r>
              <a:rPr lang="zh-CN" altLang="en-US" sz="2000" dirty="0">
                <a:solidFill>
                  <a:srgbClr val="000000"/>
                </a:solidFill>
                <a:latin typeface="Times New Roman"/>
                <a:ea typeface="黑体" panose="02010609060101010101" pitchFamily="49" charset="-122"/>
              </a:rPr>
              <a:t>图</a:t>
            </a:r>
            <a:r>
              <a:rPr lang="en-US" altLang="zh-CN" sz="2000" dirty="0">
                <a:solidFill>
                  <a:srgbClr val="000000"/>
                </a:solidFill>
                <a:latin typeface="Times New Roman"/>
                <a:ea typeface="黑体" panose="02010609060101010101" pitchFamily="49" charset="-122"/>
              </a:rPr>
              <a:t>a)</a:t>
            </a:r>
            <a:r>
              <a:rPr lang="zh-CN" altLang="en-US" sz="2000" dirty="0">
                <a:solidFill>
                  <a:srgbClr val="000000"/>
                </a:solidFill>
                <a:latin typeface="Times New Roman"/>
                <a:ea typeface="黑体" panose="02010609060101010101" pitchFamily="49" charset="-122"/>
              </a:rPr>
              <a:t>。</a:t>
            </a:r>
          </a:p>
          <a:p>
            <a:pPr algn="l"/>
            <a:endParaRPr lang="zh-CN" altLang="en-US" sz="2000" dirty="0">
              <a:solidFill>
                <a:srgbClr val="000000"/>
              </a:solidFill>
              <a:latin typeface="Times New Roman"/>
              <a:ea typeface="黑体" panose="02010609060101010101" pitchFamily="49" charset="-122"/>
            </a:endParaRPr>
          </a:p>
          <a:p>
            <a:pPr algn="l"/>
            <a:r>
              <a:rPr lang="zh-CN" altLang="en-US" sz="2000" dirty="0">
                <a:solidFill>
                  <a:srgbClr val="000000"/>
                </a:solidFill>
                <a:latin typeface="Times New Roman"/>
                <a:ea typeface="黑体" panose="02010609060101010101" pitchFamily="49" charset="-122"/>
              </a:rPr>
              <a:t>为了消除裂缝或重叠，需要在裂缝的地方予以伸展，在重叠的地方予以压缩</a:t>
            </a:r>
            <a:r>
              <a:rPr lang="en-US" altLang="zh-CN" sz="2000" dirty="0">
                <a:solidFill>
                  <a:srgbClr val="000000"/>
                </a:solidFill>
                <a:latin typeface="Times New Roman"/>
                <a:ea typeface="黑体" panose="02010609060101010101" pitchFamily="49" charset="-122"/>
              </a:rPr>
              <a:t>(</a:t>
            </a:r>
            <a:r>
              <a:rPr lang="zh-CN" altLang="en-US" sz="2000" dirty="0">
                <a:solidFill>
                  <a:srgbClr val="000000"/>
                </a:solidFill>
                <a:latin typeface="Times New Roman"/>
                <a:ea typeface="黑体" panose="02010609060101010101" pitchFamily="49" charset="-122"/>
              </a:rPr>
              <a:t>图</a:t>
            </a:r>
            <a:r>
              <a:rPr lang="en-US" altLang="zh-CN" sz="2000" dirty="0">
                <a:solidFill>
                  <a:srgbClr val="000000"/>
                </a:solidFill>
                <a:latin typeface="Times New Roman"/>
                <a:ea typeface="黑体" panose="02010609060101010101" pitchFamily="49" charset="-122"/>
              </a:rPr>
              <a:t>b)</a:t>
            </a:r>
            <a:r>
              <a:rPr lang="zh-CN" altLang="en-US" sz="2000" dirty="0">
                <a:solidFill>
                  <a:srgbClr val="000000"/>
                </a:solidFill>
                <a:latin typeface="Times New Roman"/>
                <a:ea typeface="黑体" panose="02010609060101010101" pitchFamily="49" charset="-122"/>
              </a:rPr>
              <a:t>，这样，便使图形产生了变形</a:t>
            </a:r>
            <a:r>
              <a:rPr lang="en-US" altLang="zh-CN" sz="2000" dirty="0">
                <a:solidFill>
                  <a:srgbClr val="000000"/>
                </a:solidFill>
                <a:latin typeface="Times New Roman"/>
                <a:ea typeface="黑体" panose="02010609060101010101" pitchFamily="49" charset="-122"/>
              </a:rPr>
              <a:t>(</a:t>
            </a:r>
            <a:r>
              <a:rPr lang="zh-CN" altLang="en-US" sz="2000" dirty="0">
                <a:solidFill>
                  <a:srgbClr val="000000"/>
                </a:solidFill>
                <a:latin typeface="Times New Roman"/>
                <a:ea typeface="黑体" panose="02010609060101010101" pitchFamily="49" charset="-122"/>
              </a:rPr>
              <a:t>误差</a:t>
            </a:r>
            <a:r>
              <a:rPr lang="en-US" altLang="zh-CN" sz="2000" dirty="0">
                <a:solidFill>
                  <a:srgbClr val="000000"/>
                </a:solidFill>
                <a:latin typeface="Times New Roman"/>
                <a:ea typeface="黑体" panose="02010609060101010101" pitchFamily="49" charset="-122"/>
              </a:rPr>
              <a:t>)</a:t>
            </a:r>
            <a:r>
              <a:rPr lang="zh-CN" altLang="en-US" sz="2000" dirty="0">
                <a:solidFill>
                  <a:srgbClr val="000000"/>
                </a:solidFill>
                <a:latin typeface="Times New Roman"/>
                <a:ea typeface="黑体" panose="02010609060101010101" pitchFamily="49" charset="-122"/>
              </a:rPr>
              <a:t>。</a:t>
            </a: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pic>
        <p:nvPicPr>
          <p:cNvPr id="901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0751"/>
          <a:stretch/>
        </p:blipFill>
        <p:spPr bwMode="auto">
          <a:xfrm>
            <a:off x="628806" y="3212976"/>
            <a:ext cx="4011934" cy="23080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49249"/>
          <a:stretch/>
        </p:blipFill>
        <p:spPr bwMode="auto">
          <a:xfrm>
            <a:off x="4684242" y="3210766"/>
            <a:ext cx="4011934" cy="23784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385241"/>
      </p:ext>
    </p:extLst>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000" b="1" kern="0" dirty="0">
                <a:solidFill>
                  <a:srgbClr val="FFFFFF"/>
                </a:solidFill>
                <a:latin typeface="微软雅黑" panose="020B0503020204020204" pitchFamily="34" charset="-122"/>
                <a:ea typeface="微软雅黑" panose="020B0503020204020204" pitchFamily="34" charset="-122"/>
              </a:rPr>
              <a:t>—</a:t>
            </a:r>
            <a:r>
              <a:rPr lang="zh-CN" altLang="en-US" b="1" kern="0" dirty="0">
                <a:solidFill>
                  <a:srgbClr val="FFFFFF"/>
                </a:solidFill>
                <a:latin typeface="微软雅黑" panose="020B0503020204020204" pitchFamily="34" charset="-122"/>
                <a:ea typeface="微软雅黑" panose="020B0503020204020204" pitchFamily="34" charset="-122"/>
              </a:rPr>
              <a:t>地学基础</a:t>
            </a:r>
            <a:r>
              <a:rPr lang="zh-CN" altLang="en-US" b="1" kern="0" dirty="0" smtClean="0">
                <a:solidFill>
                  <a:srgbClr val="FFFFFF"/>
                </a:solidFill>
                <a:latin typeface="微软雅黑" panose="020B0503020204020204" pitchFamily="34" charset="-122"/>
                <a:ea typeface="微软雅黑" panose="020B0503020204020204" pitchFamily="34" charset="-122"/>
              </a:rPr>
              <a:t>（投影变形）</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83568" y="1383159"/>
            <a:ext cx="7704856" cy="4801314"/>
          </a:xfrm>
          <a:prstGeom prst="rect">
            <a:avLst/>
          </a:prstGeom>
          <a:noFill/>
        </p:spPr>
        <p:txBody>
          <a:bodyPr wrap="square" rtlCol="0">
            <a:spAutoFit/>
          </a:bodyPr>
          <a:lstStyle/>
          <a:p>
            <a:pPr marL="342900" indent="-342900" algn="l">
              <a:lnSpc>
                <a:spcPct val="150000"/>
              </a:lnSpc>
              <a:buFont typeface="Arial" panose="020B0604020202020204" pitchFamily="34" charset="0"/>
              <a:buChar char="•"/>
            </a:pPr>
            <a:r>
              <a:rPr lang="zh-CN" altLang="en-US" sz="2000" b="1" dirty="0">
                <a:solidFill>
                  <a:srgbClr val="000000"/>
                </a:solidFill>
                <a:latin typeface="+mn-ea"/>
                <a:ea typeface="+mn-ea"/>
              </a:rPr>
              <a:t>长度变形：</a:t>
            </a:r>
            <a:r>
              <a:rPr lang="zh-CN" altLang="en-US" sz="2000" dirty="0">
                <a:solidFill>
                  <a:srgbClr val="000000"/>
                </a:solidFill>
                <a:latin typeface="+mn-ea"/>
                <a:ea typeface="+mn-ea"/>
              </a:rPr>
              <a:t>指长度比与</a:t>
            </a:r>
            <a:r>
              <a:rPr lang="en-US" altLang="zh-CN" sz="2000" dirty="0">
                <a:solidFill>
                  <a:srgbClr val="000000"/>
                </a:solidFill>
                <a:latin typeface="+mn-ea"/>
                <a:ea typeface="+mn-ea"/>
              </a:rPr>
              <a:t>1</a:t>
            </a:r>
            <a:r>
              <a:rPr lang="zh-CN" altLang="en-US" sz="2000" dirty="0">
                <a:solidFill>
                  <a:srgbClr val="000000"/>
                </a:solidFill>
                <a:latin typeface="+mn-ea"/>
                <a:ea typeface="+mn-ea"/>
              </a:rPr>
              <a:t>之差，而长度比是投影面上一微小线段和椭球体面上相应微小线段长度之比</a:t>
            </a:r>
            <a:r>
              <a:rPr lang="en-US" altLang="zh-CN" sz="2000" dirty="0">
                <a:solidFill>
                  <a:srgbClr val="000000"/>
                </a:solidFill>
                <a:latin typeface="+mn-ea"/>
                <a:ea typeface="+mn-ea"/>
              </a:rPr>
              <a:t>(</a:t>
            </a:r>
            <a:r>
              <a:rPr lang="zh-CN" altLang="en-US" sz="2000" dirty="0">
                <a:solidFill>
                  <a:srgbClr val="000000"/>
                </a:solidFill>
                <a:latin typeface="+mn-ea"/>
                <a:ea typeface="+mn-ea"/>
              </a:rPr>
              <a:t>椭球体已按规定比例缩小</a:t>
            </a:r>
            <a:r>
              <a:rPr lang="en-US" altLang="zh-CN" sz="2000" dirty="0">
                <a:solidFill>
                  <a:srgbClr val="000000"/>
                </a:solidFill>
                <a:latin typeface="+mn-ea"/>
                <a:ea typeface="+mn-ea"/>
              </a:rPr>
              <a:t>)</a:t>
            </a:r>
            <a:r>
              <a:rPr lang="zh-CN" altLang="en-US" sz="2000" dirty="0">
                <a:solidFill>
                  <a:srgbClr val="000000"/>
                </a:solidFill>
                <a:latin typeface="+mn-ea"/>
                <a:ea typeface="+mn-ea"/>
              </a:rPr>
              <a:t>；</a:t>
            </a:r>
          </a:p>
          <a:p>
            <a:pPr marL="342900" indent="-342900" algn="l">
              <a:lnSpc>
                <a:spcPct val="150000"/>
              </a:lnSpc>
              <a:buFont typeface="Arial" panose="020B0604020202020204" pitchFamily="34" charset="0"/>
              <a:buChar char="•"/>
            </a:pPr>
            <a:r>
              <a:rPr lang="zh-CN" altLang="en-US" sz="2000" b="1" dirty="0">
                <a:solidFill>
                  <a:srgbClr val="000000"/>
                </a:solidFill>
                <a:latin typeface="+mn-ea"/>
                <a:ea typeface="+mn-ea"/>
              </a:rPr>
              <a:t>面积变形：</a:t>
            </a:r>
            <a:r>
              <a:rPr lang="zh-CN" altLang="en-US" sz="2000" dirty="0">
                <a:solidFill>
                  <a:srgbClr val="000000"/>
                </a:solidFill>
                <a:latin typeface="+mn-ea"/>
                <a:ea typeface="+mn-ea"/>
              </a:rPr>
              <a:t>是指面积比</a:t>
            </a:r>
            <a:r>
              <a:rPr lang="en-US" altLang="zh-CN" sz="2000" dirty="0">
                <a:solidFill>
                  <a:srgbClr val="000000"/>
                </a:solidFill>
                <a:latin typeface="+mn-ea"/>
                <a:ea typeface="+mn-ea"/>
              </a:rPr>
              <a:t>ρ</a:t>
            </a:r>
            <a:r>
              <a:rPr lang="zh-CN" altLang="en-US" sz="2000" dirty="0">
                <a:solidFill>
                  <a:srgbClr val="000000"/>
                </a:solidFill>
                <a:latin typeface="+mn-ea"/>
                <a:ea typeface="+mn-ea"/>
              </a:rPr>
              <a:t>与</a:t>
            </a:r>
            <a:r>
              <a:rPr lang="en-US" altLang="zh-CN" sz="2000" dirty="0">
                <a:solidFill>
                  <a:srgbClr val="000000"/>
                </a:solidFill>
                <a:latin typeface="+mn-ea"/>
                <a:ea typeface="+mn-ea"/>
              </a:rPr>
              <a:t>1</a:t>
            </a:r>
            <a:r>
              <a:rPr lang="zh-CN" altLang="en-US" sz="2000" dirty="0">
                <a:solidFill>
                  <a:srgbClr val="000000"/>
                </a:solidFill>
                <a:latin typeface="+mn-ea"/>
                <a:ea typeface="+mn-ea"/>
              </a:rPr>
              <a:t>之差，而面积比是投影面上一微小面积与椭球面上相应的微小面积之比；</a:t>
            </a:r>
          </a:p>
          <a:p>
            <a:pPr marL="342900" indent="-342900" algn="l">
              <a:lnSpc>
                <a:spcPct val="150000"/>
              </a:lnSpc>
              <a:buFont typeface="Arial" panose="020B0604020202020204" pitchFamily="34" charset="0"/>
              <a:buChar char="•"/>
            </a:pPr>
            <a:r>
              <a:rPr lang="zh-CN" altLang="en-US" sz="2000" b="1" dirty="0">
                <a:solidFill>
                  <a:srgbClr val="000000"/>
                </a:solidFill>
                <a:latin typeface="+mn-ea"/>
                <a:ea typeface="+mn-ea"/>
              </a:rPr>
              <a:t>角度变形：</a:t>
            </a:r>
            <a:r>
              <a:rPr lang="zh-CN" altLang="en-US" sz="2000" dirty="0">
                <a:solidFill>
                  <a:srgbClr val="000000"/>
                </a:solidFill>
                <a:latin typeface="+mn-ea"/>
                <a:ea typeface="+mn-ea"/>
              </a:rPr>
              <a:t>指投影面上任意两方向线所夹之角与椭球面上相应的两方向线夹角之差；</a:t>
            </a:r>
          </a:p>
          <a:p>
            <a:pPr marL="342900" indent="-342900" algn="l">
              <a:lnSpc>
                <a:spcPct val="150000"/>
              </a:lnSpc>
              <a:buFont typeface="Arial" panose="020B0604020202020204" pitchFamily="34" charset="0"/>
              <a:buChar char="•"/>
            </a:pPr>
            <a:r>
              <a:rPr lang="zh-CN" altLang="en-US" sz="2000" b="1" dirty="0">
                <a:solidFill>
                  <a:srgbClr val="000000"/>
                </a:solidFill>
                <a:latin typeface="+mn-ea"/>
                <a:ea typeface="+mn-ea"/>
              </a:rPr>
              <a:t>形状变形：</a:t>
            </a:r>
            <a:r>
              <a:rPr lang="zh-CN" altLang="en-US" sz="2000" dirty="0">
                <a:solidFill>
                  <a:srgbClr val="000000"/>
                </a:solidFill>
                <a:latin typeface="+mn-ea"/>
                <a:ea typeface="+mn-ea"/>
              </a:rPr>
              <a:t>指地图上轮廓形状与相应地面轮廓形状的不相类似</a:t>
            </a:r>
            <a:r>
              <a:rPr lang="zh-CN" altLang="en-US" sz="2000" dirty="0" smtClean="0">
                <a:solidFill>
                  <a:srgbClr val="000000"/>
                </a:solidFill>
                <a:latin typeface="+mn-ea"/>
                <a:ea typeface="+mn-ea"/>
              </a:rPr>
              <a:t>。</a:t>
            </a:r>
            <a:endParaRPr lang="en-US" altLang="zh-CN" dirty="0" smtClean="0">
              <a:solidFill>
                <a:srgbClr val="000000"/>
              </a:solidFill>
              <a:latin typeface="+mn-ea"/>
              <a:ea typeface="+mn-ea"/>
            </a:endParaRPr>
          </a:p>
          <a:p>
            <a:pPr algn="l"/>
            <a:endParaRPr lang="en-US" altLang="zh-CN" b="1" dirty="0" smtClean="0">
              <a:solidFill>
                <a:srgbClr val="000000"/>
              </a:solidFill>
              <a:latin typeface="Times New Roman"/>
              <a:ea typeface="黑体" panose="02010609060101010101" pitchFamily="49" charset="-122"/>
            </a:endParaRPr>
          </a:p>
          <a:p>
            <a:pPr algn="l"/>
            <a:r>
              <a:rPr lang="zh-CN" altLang="en-US" b="1" dirty="0" smtClean="0">
                <a:solidFill>
                  <a:srgbClr val="000000"/>
                </a:solidFill>
                <a:latin typeface="Times New Roman"/>
                <a:ea typeface="黑体" panose="02010609060101010101" pitchFamily="49" charset="-122"/>
              </a:rPr>
              <a:t>    了解</a:t>
            </a:r>
            <a:r>
              <a:rPr lang="zh-CN" altLang="en-US" b="1" dirty="0">
                <a:solidFill>
                  <a:srgbClr val="000000"/>
                </a:solidFill>
                <a:latin typeface="Times New Roman"/>
                <a:ea typeface="黑体" panose="02010609060101010101" pitchFamily="49" charset="-122"/>
              </a:rPr>
              <a:t>变形的简易方法，就是利用地球仪上</a:t>
            </a:r>
            <a:r>
              <a:rPr lang="zh-CN" altLang="en-US" b="1" dirty="0" smtClean="0">
                <a:solidFill>
                  <a:srgbClr val="000000"/>
                </a:solidFill>
                <a:latin typeface="Times New Roman"/>
                <a:ea typeface="黑体" panose="02010609060101010101" pitchFamily="49" charset="-122"/>
              </a:rPr>
              <a:t>的经纬网</a:t>
            </a:r>
            <a:r>
              <a:rPr lang="zh-CN" altLang="en-US" b="1" dirty="0">
                <a:solidFill>
                  <a:srgbClr val="000000"/>
                </a:solidFill>
                <a:latin typeface="Times New Roman"/>
                <a:ea typeface="黑体" panose="02010609060101010101" pitchFamily="49" charset="-122"/>
              </a:rPr>
              <a:t>与地图上经纬网进行对比。</a:t>
            </a:r>
          </a:p>
          <a:p>
            <a:pPr algn="l"/>
            <a:endParaRPr lang="zh-CN" altLang="en-US" dirty="0">
              <a:solidFill>
                <a:srgbClr val="000000"/>
              </a:solidFill>
              <a:latin typeface="Times New Roman"/>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36818279"/>
      </p:ext>
    </p:extLst>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000" b="1" kern="0" dirty="0">
                <a:solidFill>
                  <a:srgbClr val="FFFFFF"/>
                </a:solidFill>
                <a:latin typeface="微软雅黑" panose="020B0503020204020204" pitchFamily="34" charset="-122"/>
                <a:ea typeface="微软雅黑" panose="020B0503020204020204" pitchFamily="34" charset="-122"/>
              </a:rPr>
              <a:t>—</a:t>
            </a:r>
            <a:r>
              <a:rPr lang="zh-CN" altLang="en-US" b="1" kern="0" dirty="0">
                <a:solidFill>
                  <a:srgbClr val="FFFFFF"/>
                </a:solidFill>
                <a:latin typeface="微软雅黑" panose="020B0503020204020204" pitchFamily="34" charset="-122"/>
                <a:ea typeface="微软雅黑" panose="020B0503020204020204" pitchFamily="34" charset="-122"/>
              </a:rPr>
              <a:t>地学基础（地图投影）</a:t>
            </a:r>
          </a:p>
        </p:txBody>
      </p:sp>
      <p:sp>
        <p:nvSpPr>
          <p:cNvPr id="5" name="TextBox 4"/>
          <p:cNvSpPr txBox="1"/>
          <p:nvPr/>
        </p:nvSpPr>
        <p:spPr>
          <a:xfrm>
            <a:off x="683568" y="1383159"/>
            <a:ext cx="7704856" cy="4524315"/>
          </a:xfrm>
          <a:prstGeom prst="rect">
            <a:avLst/>
          </a:prstGeom>
          <a:noFill/>
        </p:spPr>
        <p:txBody>
          <a:bodyPr wrap="square" rtlCol="0">
            <a:spAutoFit/>
          </a:bodyPr>
          <a:lstStyle/>
          <a:p>
            <a:pPr algn="l"/>
            <a:r>
              <a:rPr lang="en-US" altLang="zh-CN" dirty="0" smtClean="0">
                <a:solidFill>
                  <a:srgbClr val="000000"/>
                </a:solidFill>
                <a:latin typeface="Times New Roman"/>
                <a:ea typeface="黑体" panose="02010609060101010101" pitchFamily="49" charset="-122"/>
              </a:rPr>
              <a:t>GIS</a:t>
            </a:r>
            <a:r>
              <a:rPr lang="zh-CN" altLang="en-US" dirty="0" smtClean="0">
                <a:solidFill>
                  <a:srgbClr val="000000"/>
                </a:solidFill>
                <a:latin typeface="Times New Roman"/>
                <a:ea typeface="黑体" panose="02010609060101010101" pitchFamily="49" charset="-122"/>
              </a:rPr>
              <a:t>中的地图投影：</a:t>
            </a:r>
            <a:endParaRPr lang="en-US" altLang="zh-CN" dirty="0" smtClean="0">
              <a:solidFill>
                <a:srgbClr val="000000"/>
              </a:solidFill>
              <a:latin typeface="Times New Roman"/>
              <a:ea typeface="黑体" panose="02010609060101010101" pitchFamily="49" charset="-122"/>
            </a:endParaRPr>
          </a:p>
          <a:p>
            <a:pPr marL="342900" indent="-342900" algn="l">
              <a:buFont typeface="Arial" panose="020B0604020202020204" pitchFamily="34" charset="0"/>
              <a:buChar char="•"/>
            </a:pPr>
            <a:r>
              <a:rPr lang="en-US" altLang="zh-CN" dirty="0">
                <a:solidFill>
                  <a:srgbClr val="000000"/>
                </a:solidFill>
                <a:latin typeface="Times New Roman"/>
                <a:ea typeface="黑体" panose="02010609060101010101" pitchFamily="49" charset="-122"/>
              </a:rPr>
              <a:t>GIS</a:t>
            </a:r>
            <a:r>
              <a:rPr lang="zh-CN" altLang="en-US" dirty="0">
                <a:solidFill>
                  <a:srgbClr val="000000"/>
                </a:solidFill>
                <a:latin typeface="Times New Roman"/>
                <a:ea typeface="黑体" panose="02010609060101010101" pitchFamily="49" charset="-122"/>
              </a:rPr>
              <a:t>以地图方式显示地理信息，而地图是平面，地理信息则在地球椭球上，因此地图投影在</a:t>
            </a:r>
            <a:r>
              <a:rPr lang="en-US" altLang="zh-CN" dirty="0">
                <a:solidFill>
                  <a:srgbClr val="000000"/>
                </a:solidFill>
                <a:latin typeface="Times New Roman"/>
                <a:ea typeface="黑体" panose="02010609060101010101" pitchFamily="49" charset="-122"/>
              </a:rPr>
              <a:t>GIS</a:t>
            </a:r>
            <a:r>
              <a:rPr lang="zh-CN" altLang="en-US" dirty="0">
                <a:solidFill>
                  <a:srgbClr val="000000"/>
                </a:solidFill>
                <a:latin typeface="Times New Roman"/>
                <a:ea typeface="黑体" panose="02010609060101010101" pitchFamily="49" charset="-122"/>
              </a:rPr>
              <a:t>中不可缺少。</a:t>
            </a:r>
          </a:p>
          <a:p>
            <a:pPr marL="342900" indent="-342900" algn="l">
              <a:buFont typeface="Arial" panose="020B0604020202020204" pitchFamily="34" charset="0"/>
              <a:buChar char="•"/>
            </a:pPr>
            <a:r>
              <a:rPr lang="en-US" altLang="zh-CN" dirty="0">
                <a:solidFill>
                  <a:srgbClr val="000000"/>
                </a:solidFill>
                <a:latin typeface="Times New Roman"/>
                <a:ea typeface="黑体" panose="02010609060101010101" pitchFamily="49" charset="-122"/>
              </a:rPr>
              <a:t>GIS</a:t>
            </a:r>
            <a:r>
              <a:rPr lang="zh-CN" altLang="en-US" dirty="0">
                <a:solidFill>
                  <a:srgbClr val="000000"/>
                </a:solidFill>
                <a:latin typeface="Times New Roman"/>
                <a:ea typeface="黑体" panose="02010609060101010101" pitchFamily="49" charset="-122"/>
              </a:rPr>
              <a:t>数据库中地理数据以地理坐标存储时，则以地图为数据源的空间数据必须通过投影变换转换成地理坐标；而输出或显示时，则要将地理坐标表示的空间数据通过投影变换变换成指定投影的平面坐标。</a:t>
            </a:r>
          </a:p>
          <a:p>
            <a:pPr marL="342900" indent="-342900" algn="l">
              <a:buFont typeface="Arial" panose="020B0604020202020204" pitchFamily="34" charset="0"/>
              <a:buChar char="•"/>
            </a:pPr>
            <a:r>
              <a:rPr lang="en-US" altLang="zh-CN" dirty="0">
                <a:solidFill>
                  <a:srgbClr val="000000"/>
                </a:solidFill>
                <a:latin typeface="Times New Roman"/>
                <a:ea typeface="黑体" panose="02010609060101010101" pitchFamily="49" charset="-122"/>
              </a:rPr>
              <a:t>GIS</a:t>
            </a:r>
            <a:r>
              <a:rPr lang="zh-CN" altLang="en-US" dirty="0">
                <a:solidFill>
                  <a:srgbClr val="000000"/>
                </a:solidFill>
                <a:latin typeface="Times New Roman"/>
                <a:ea typeface="黑体" panose="02010609060101010101" pitchFamily="49" charset="-122"/>
              </a:rPr>
              <a:t>中，地理数据的显示可根据用户的需要而指定投影方式，但当所显示的地图与国家基本地图系列的比例尺一致时，一般采用国家基本系列地图所用的投影。</a:t>
            </a:r>
          </a:p>
          <a:p>
            <a:pPr marL="342900" indent="-342900" algn="l">
              <a:buFont typeface="Arial" panose="020B0604020202020204" pitchFamily="34" charset="0"/>
              <a:buChar char="•"/>
            </a:pPr>
            <a:endParaRPr lang="zh-CN" altLang="en-US" dirty="0">
              <a:solidFill>
                <a:srgbClr val="000000"/>
              </a:solidFill>
              <a:latin typeface="Times New Roman"/>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7392434"/>
      </p:ext>
    </p:extLst>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000" b="1" kern="0" dirty="0">
                <a:solidFill>
                  <a:srgbClr val="FFFFFF"/>
                </a:solidFill>
                <a:latin typeface="微软雅黑" panose="020B0503020204020204" pitchFamily="34" charset="-122"/>
                <a:ea typeface="微软雅黑" panose="020B0503020204020204" pitchFamily="34" charset="-122"/>
              </a:rPr>
              <a:t>—</a:t>
            </a:r>
            <a:r>
              <a:rPr lang="zh-CN" altLang="en-US" b="1" kern="0" dirty="0">
                <a:solidFill>
                  <a:srgbClr val="FFFFFF"/>
                </a:solidFill>
                <a:latin typeface="微软雅黑" panose="020B0503020204020204" pitchFamily="34" charset="-122"/>
                <a:ea typeface="微软雅黑" panose="020B0503020204020204" pitchFamily="34" charset="-122"/>
              </a:rPr>
              <a:t>地学基础（地图投影）</a:t>
            </a:r>
          </a:p>
        </p:txBody>
      </p:sp>
      <p:sp>
        <p:nvSpPr>
          <p:cNvPr id="5" name="TextBox 4"/>
          <p:cNvSpPr txBox="1"/>
          <p:nvPr/>
        </p:nvSpPr>
        <p:spPr>
          <a:xfrm>
            <a:off x="683568" y="1383159"/>
            <a:ext cx="7704856" cy="3693319"/>
          </a:xfrm>
          <a:prstGeom prst="rect">
            <a:avLst/>
          </a:prstGeom>
          <a:noFill/>
        </p:spPr>
        <p:txBody>
          <a:bodyPr wrap="square" rtlCol="0">
            <a:spAutoFit/>
          </a:bodyPr>
          <a:lstStyle/>
          <a:p>
            <a:pPr algn="l"/>
            <a:r>
              <a:rPr lang="zh-CN" altLang="en-US" sz="1800" b="1" dirty="0" smtClean="0">
                <a:solidFill>
                  <a:srgbClr val="000000"/>
                </a:solidFill>
                <a:latin typeface="+mj-ea"/>
                <a:ea typeface="+mj-ea"/>
              </a:rPr>
              <a:t>地图比例尺：</a:t>
            </a:r>
            <a:endParaRPr lang="en-US" altLang="zh-CN" sz="1800" b="1" dirty="0" smtClean="0">
              <a:solidFill>
                <a:srgbClr val="000000"/>
              </a:solidFill>
              <a:latin typeface="+mj-ea"/>
              <a:ea typeface="+mj-ea"/>
            </a:endParaRPr>
          </a:p>
          <a:p>
            <a:pPr marL="342900" indent="-342900" algn="l">
              <a:buFont typeface="Arial" panose="020B0604020202020204" pitchFamily="34" charset="0"/>
              <a:buChar char="•"/>
            </a:pPr>
            <a:r>
              <a:rPr lang="zh-CN" altLang="en-US" sz="1800" dirty="0">
                <a:solidFill>
                  <a:srgbClr val="000000"/>
                </a:solidFill>
                <a:latin typeface="+mj-ea"/>
                <a:ea typeface="+mj-ea"/>
              </a:rPr>
              <a:t>地图比例尺反映了制图区域和地图的比例关系</a:t>
            </a:r>
          </a:p>
          <a:p>
            <a:pPr marL="342900" indent="-342900" algn="l">
              <a:buFont typeface="Arial" panose="020B0604020202020204" pitchFamily="34" charset="0"/>
              <a:buChar char="•"/>
            </a:pPr>
            <a:r>
              <a:rPr lang="zh-CN" altLang="en-US" sz="1800" dirty="0" smtClean="0">
                <a:solidFill>
                  <a:srgbClr val="000000"/>
                </a:solidFill>
                <a:latin typeface="+mj-ea"/>
                <a:ea typeface="+mj-ea"/>
              </a:rPr>
              <a:t>比例尺</a:t>
            </a:r>
            <a:r>
              <a:rPr lang="zh-CN" altLang="en-US" sz="1800" dirty="0">
                <a:solidFill>
                  <a:srgbClr val="000000"/>
                </a:solidFill>
                <a:latin typeface="+mj-ea"/>
                <a:ea typeface="+mj-ea"/>
              </a:rPr>
              <a:t>的含义：图上长度与相应地面长度的比例</a:t>
            </a:r>
          </a:p>
          <a:p>
            <a:pPr algn="l"/>
            <a:r>
              <a:rPr lang="zh-CN" altLang="en-US" sz="1800" b="1" dirty="0" smtClean="0">
                <a:solidFill>
                  <a:srgbClr val="000000"/>
                </a:solidFill>
                <a:latin typeface="+mj-ea"/>
                <a:ea typeface="+mj-ea"/>
              </a:rPr>
              <a:t>   </a:t>
            </a:r>
            <a:r>
              <a:rPr lang="zh-CN" altLang="en-US" sz="1800" i="1" dirty="0" smtClean="0">
                <a:solidFill>
                  <a:srgbClr val="000000"/>
                </a:solidFill>
                <a:latin typeface="+mj-ea"/>
                <a:ea typeface="+mj-ea"/>
              </a:rPr>
              <a:t>我国</a:t>
            </a:r>
            <a:r>
              <a:rPr lang="zh-CN" altLang="en-US" sz="1800" i="1" dirty="0">
                <a:solidFill>
                  <a:srgbClr val="000000"/>
                </a:solidFill>
                <a:latin typeface="+mj-ea"/>
                <a:ea typeface="+mj-ea"/>
              </a:rPr>
              <a:t>地图比例尺分级系统：</a:t>
            </a:r>
          </a:p>
          <a:p>
            <a:pPr algn="l"/>
            <a:r>
              <a:rPr lang="zh-CN" altLang="en-US" sz="1800" i="1" dirty="0">
                <a:solidFill>
                  <a:srgbClr val="000000"/>
                </a:solidFill>
                <a:latin typeface="+mj-ea"/>
                <a:ea typeface="+mj-ea"/>
              </a:rPr>
              <a:t>     </a:t>
            </a:r>
            <a:r>
              <a:rPr lang="zh-CN" altLang="en-US" sz="1800" i="1" dirty="0" smtClean="0">
                <a:solidFill>
                  <a:srgbClr val="000000"/>
                </a:solidFill>
                <a:latin typeface="+mj-ea"/>
                <a:ea typeface="+mj-ea"/>
              </a:rPr>
              <a:t>  大</a:t>
            </a:r>
            <a:r>
              <a:rPr lang="zh-CN" altLang="en-US" sz="1800" i="1" dirty="0">
                <a:solidFill>
                  <a:srgbClr val="000000"/>
                </a:solidFill>
                <a:latin typeface="+mj-ea"/>
                <a:ea typeface="+mj-ea"/>
              </a:rPr>
              <a:t>比例尺：</a:t>
            </a:r>
            <a:r>
              <a:rPr lang="en-US" altLang="zh-CN" sz="1800" i="1" dirty="0">
                <a:solidFill>
                  <a:srgbClr val="000000"/>
                </a:solidFill>
                <a:latin typeface="+mj-ea"/>
                <a:ea typeface="+mj-ea"/>
              </a:rPr>
              <a:t>1</a:t>
            </a:r>
            <a:r>
              <a:rPr lang="zh-CN" altLang="en-US" sz="1800" i="1" dirty="0">
                <a:solidFill>
                  <a:srgbClr val="000000"/>
                </a:solidFill>
                <a:latin typeface="+mj-ea"/>
                <a:ea typeface="+mj-ea"/>
              </a:rPr>
              <a:t>：</a:t>
            </a:r>
            <a:r>
              <a:rPr lang="en-US" altLang="zh-CN" sz="1800" i="1" dirty="0">
                <a:solidFill>
                  <a:srgbClr val="000000"/>
                </a:solidFill>
                <a:latin typeface="+mj-ea"/>
                <a:ea typeface="+mj-ea"/>
              </a:rPr>
              <a:t>500—1</a:t>
            </a:r>
            <a:r>
              <a:rPr lang="zh-CN" altLang="en-US" sz="1800" i="1" dirty="0">
                <a:solidFill>
                  <a:srgbClr val="000000"/>
                </a:solidFill>
                <a:latin typeface="+mj-ea"/>
                <a:ea typeface="+mj-ea"/>
              </a:rPr>
              <a:t>：</a:t>
            </a:r>
            <a:r>
              <a:rPr lang="en-US" altLang="zh-CN" sz="1800" i="1" dirty="0">
                <a:solidFill>
                  <a:srgbClr val="000000"/>
                </a:solidFill>
                <a:latin typeface="+mj-ea"/>
                <a:ea typeface="+mj-ea"/>
              </a:rPr>
              <a:t>10</a:t>
            </a:r>
            <a:r>
              <a:rPr lang="zh-CN" altLang="en-US" sz="1800" i="1" dirty="0">
                <a:solidFill>
                  <a:srgbClr val="000000"/>
                </a:solidFill>
                <a:latin typeface="+mj-ea"/>
                <a:ea typeface="+mj-ea"/>
              </a:rPr>
              <a:t>万</a:t>
            </a:r>
          </a:p>
          <a:p>
            <a:pPr algn="l"/>
            <a:r>
              <a:rPr lang="zh-CN" altLang="en-US" sz="1800" i="1" dirty="0">
                <a:solidFill>
                  <a:srgbClr val="000000"/>
                </a:solidFill>
                <a:latin typeface="+mj-ea"/>
                <a:ea typeface="+mj-ea"/>
              </a:rPr>
              <a:t>       中比例尺：</a:t>
            </a:r>
            <a:r>
              <a:rPr lang="en-US" altLang="zh-CN" sz="1800" i="1" dirty="0">
                <a:solidFill>
                  <a:srgbClr val="000000"/>
                </a:solidFill>
                <a:latin typeface="+mj-ea"/>
                <a:ea typeface="+mj-ea"/>
              </a:rPr>
              <a:t>1</a:t>
            </a:r>
            <a:r>
              <a:rPr lang="zh-CN" altLang="en-US" sz="1800" i="1" dirty="0">
                <a:solidFill>
                  <a:srgbClr val="000000"/>
                </a:solidFill>
                <a:latin typeface="+mj-ea"/>
                <a:ea typeface="+mj-ea"/>
              </a:rPr>
              <a:t>：</a:t>
            </a:r>
            <a:r>
              <a:rPr lang="en-US" altLang="zh-CN" sz="1800" i="1" dirty="0">
                <a:solidFill>
                  <a:srgbClr val="000000"/>
                </a:solidFill>
                <a:latin typeface="+mj-ea"/>
                <a:ea typeface="+mj-ea"/>
              </a:rPr>
              <a:t>10</a:t>
            </a:r>
            <a:r>
              <a:rPr lang="zh-CN" altLang="en-US" sz="1800" i="1" dirty="0">
                <a:solidFill>
                  <a:srgbClr val="000000"/>
                </a:solidFill>
                <a:latin typeface="+mj-ea"/>
                <a:ea typeface="+mj-ea"/>
              </a:rPr>
              <a:t>万</a:t>
            </a:r>
            <a:r>
              <a:rPr lang="en-US" altLang="zh-CN" sz="1800" i="1" dirty="0">
                <a:solidFill>
                  <a:srgbClr val="000000"/>
                </a:solidFill>
                <a:latin typeface="+mj-ea"/>
                <a:ea typeface="+mj-ea"/>
              </a:rPr>
              <a:t>—1</a:t>
            </a:r>
            <a:r>
              <a:rPr lang="zh-CN" altLang="en-US" sz="1800" i="1" dirty="0">
                <a:solidFill>
                  <a:srgbClr val="000000"/>
                </a:solidFill>
                <a:latin typeface="+mj-ea"/>
                <a:ea typeface="+mj-ea"/>
              </a:rPr>
              <a:t>：</a:t>
            </a:r>
            <a:r>
              <a:rPr lang="en-US" altLang="zh-CN" sz="1800" i="1" dirty="0">
                <a:solidFill>
                  <a:srgbClr val="000000"/>
                </a:solidFill>
                <a:latin typeface="+mj-ea"/>
                <a:ea typeface="+mj-ea"/>
              </a:rPr>
              <a:t>100</a:t>
            </a:r>
            <a:r>
              <a:rPr lang="zh-CN" altLang="en-US" sz="1800" i="1" dirty="0">
                <a:solidFill>
                  <a:srgbClr val="000000"/>
                </a:solidFill>
                <a:latin typeface="+mj-ea"/>
                <a:ea typeface="+mj-ea"/>
              </a:rPr>
              <a:t>万</a:t>
            </a:r>
          </a:p>
          <a:p>
            <a:pPr algn="l"/>
            <a:r>
              <a:rPr lang="zh-CN" altLang="en-US" sz="1800" i="1" dirty="0">
                <a:solidFill>
                  <a:srgbClr val="000000"/>
                </a:solidFill>
                <a:latin typeface="+mj-ea"/>
                <a:ea typeface="+mj-ea"/>
              </a:rPr>
              <a:t>       小比例尺</a:t>
            </a:r>
            <a:r>
              <a:rPr lang="zh-CN" altLang="en-US" sz="1800" i="1" dirty="0" smtClean="0">
                <a:solidFill>
                  <a:srgbClr val="000000"/>
                </a:solidFill>
                <a:latin typeface="+mj-ea"/>
                <a:ea typeface="+mj-ea"/>
              </a:rPr>
              <a:t>：</a:t>
            </a:r>
            <a:r>
              <a:rPr lang="zh-CN" altLang="en-US" sz="1800" i="1" dirty="0">
                <a:solidFill>
                  <a:srgbClr val="000000"/>
                </a:solidFill>
                <a:latin typeface="+mj-ea"/>
                <a:ea typeface="+mj-ea"/>
              </a:rPr>
              <a:t>小于</a:t>
            </a:r>
            <a:r>
              <a:rPr lang="en-US" altLang="zh-CN" sz="1800" i="1" dirty="0" smtClean="0">
                <a:solidFill>
                  <a:srgbClr val="000000"/>
                </a:solidFill>
                <a:latin typeface="+mj-ea"/>
                <a:ea typeface="+mj-ea"/>
              </a:rPr>
              <a:t>1</a:t>
            </a:r>
            <a:r>
              <a:rPr lang="zh-CN" altLang="en-US" sz="1800" i="1" dirty="0">
                <a:solidFill>
                  <a:srgbClr val="000000"/>
                </a:solidFill>
                <a:latin typeface="+mj-ea"/>
                <a:ea typeface="+mj-ea"/>
              </a:rPr>
              <a:t>：</a:t>
            </a:r>
            <a:r>
              <a:rPr lang="en-US" altLang="zh-CN" sz="1800" i="1" dirty="0">
                <a:solidFill>
                  <a:srgbClr val="000000"/>
                </a:solidFill>
                <a:latin typeface="+mj-ea"/>
                <a:ea typeface="+mj-ea"/>
              </a:rPr>
              <a:t>100</a:t>
            </a:r>
            <a:r>
              <a:rPr lang="zh-CN" altLang="en-US" sz="1800" i="1" dirty="0" smtClean="0">
                <a:solidFill>
                  <a:srgbClr val="000000"/>
                </a:solidFill>
                <a:latin typeface="+mj-ea"/>
                <a:ea typeface="+mj-ea"/>
              </a:rPr>
              <a:t>万</a:t>
            </a:r>
            <a:endParaRPr lang="en-US" altLang="zh-CN" sz="1800" i="1" dirty="0" smtClean="0">
              <a:solidFill>
                <a:srgbClr val="000000"/>
              </a:solidFill>
              <a:latin typeface="+mj-ea"/>
              <a:ea typeface="+mj-ea"/>
            </a:endParaRPr>
          </a:p>
          <a:p>
            <a:pPr algn="l"/>
            <a:endParaRPr lang="en-US" altLang="zh-CN" sz="1800" dirty="0" smtClean="0">
              <a:solidFill>
                <a:srgbClr val="000000"/>
              </a:solidFill>
              <a:latin typeface="+mj-ea"/>
              <a:ea typeface="+mj-ea"/>
            </a:endParaRPr>
          </a:p>
          <a:p>
            <a:pPr algn="l"/>
            <a:r>
              <a:rPr lang="zh-CN" altLang="en-US" sz="1800" b="1" dirty="0" smtClean="0">
                <a:solidFill>
                  <a:srgbClr val="000000"/>
                </a:solidFill>
                <a:latin typeface="+mj-ea"/>
                <a:ea typeface="+mj-ea"/>
              </a:rPr>
              <a:t>我国常用地图投影：</a:t>
            </a:r>
            <a:endParaRPr lang="en-US" altLang="zh-CN" sz="1800" b="1" dirty="0" smtClean="0">
              <a:solidFill>
                <a:srgbClr val="000000"/>
              </a:solidFill>
              <a:latin typeface="+mj-ea"/>
              <a:ea typeface="+mj-ea"/>
            </a:endParaRPr>
          </a:p>
          <a:p>
            <a:pPr marL="342900" indent="-342900" algn="l">
              <a:buFont typeface="Arial" panose="020B0604020202020204" pitchFamily="34" charset="0"/>
              <a:buChar char="•"/>
            </a:pP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100</a:t>
            </a:r>
            <a:r>
              <a:rPr lang="zh-CN" altLang="en-US" sz="1800" dirty="0">
                <a:solidFill>
                  <a:srgbClr val="000000"/>
                </a:solidFill>
                <a:latin typeface="+mj-ea"/>
                <a:ea typeface="+mj-ea"/>
              </a:rPr>
              <a:t>万：兰勃特投影（正轴等积割圆锥投影）</a:t>
            </a:r>
          </a:p>
          <a:p>
            <a:pPr marL="342900" indent="-342900" algn="l">
              <a:buFont typeface="Arial" panose="020B0604020202020204" pitchFamily="34" charset="0"/>
              <a:buChar char="•"/>
            </a:pPr>
            <a:r>
              <a:rPr lang="zh-CN" altLang="en-US" sz="1800" dirty="0">
                <a:solidFill>
                  <a:srgbClr val="000000"/>
                </a:solidFill>
                <a:latin typeface="+mj-ea"/>
                <a:ea typeface="+mj-ea"/>
              </a:rPr>
              <a:t>大部分分省图、大多数同级比例尺也采用兰勃特投影</a:t>
            </a:r>
          </a:p>
          <a:p>
            <a:pPr marL="342900" indent="-342900" algn="l">
              <a:buFont typeface="Arial" panose="020B0604020202020204" pitchFamily="34" charset="0"/>
              <a:buChar char="•"/>
            </a:pP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50</a:t>
            </a:r>
            <a:r>
              <a:rPr lang="zh-CN" altLang="en-US" sz="1800" dirty="0">
                <a:solidFill>
                  <a:srgbClr val="000000"/>
                </a:solidFill>
                <a:latin typeface="+mj-ea"/>
                <a:ea typeface="+mj-ea"/>
              </a:rPr>
              <a:t>万、</a:t>
            </a: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25</a:t>
            </a:r>
            <a:r>
              <a:rPr lang="zh-CN" altLang="en-US" sz="1800" dirty="0">
                <a:solidFill>
                  <a:srgbClr val="000000"/>
                </a:solidFill>
                <a:latin typeface="+mj-ea"/>
                <a:ea typeface="+mj-ea"/>
              </a:rPr>
              <a:t>万、</a:t>
            </a: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10</a:t>
            </a:r>
            <a:r>
              <a:rPr lang="zh-CN" altLang="en-US" sz="1800" dirty="0">
                <a:solidFill>
                  <a:srgbClr val="000000"/>
                </a:solidFill>
                <a:latin typeface="+mj-ea"/>
                <a:ea typeface="+mj-ea"/>
              </a:rPr>
              <a:t>万、</a:t>
            </a: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5</a:t>
            </a:r>
            <a:r>
              <a:rPr lang="zh-CN" altLang="en-US" sz="1800" dirty="0">
                <a:solidFill>
                  <a:srgbClr val="000000"/>
                </a:solidFill>
                <a:latin typeface="+mj-ea"/>
                <a:ea typeface="+mj-ea"/>
              </a:rPr>
              <a:t>万、</a:t>
            </a: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2.5</a:t>
            </a:r>
            <a:r>
              <a:rPr lang="zh-CN" altLang="en-US" sz="1800" dirty="0">
                <a:solidFill>
                  <a:srgbClr val="000000"/>
                </a:solidFill>
                <a:latin typeface="+mj-ea"/>
                <a:ea typeface="+mj-ea"/>
              </a:rPr>
              <a:t>万、</a:t>
            </a:r>
            <a:r>
              <a:rPr lang="en-US" altLang="zh-CN" sz="1800" dirty="0">
                <a:solidFill>
                  <a:srgbClr val="000000"/>
                </a:solidFill>
                <a:latin typeface="+mj-ea"/>
                <a:ea typeface="+mj-ea"/>
              </a:rPr>
              <a:t>1:1</a:t>
            </a:r>
            <a:r>
              <a:rPr lang="zh-CN" altLang="en-US" sz="1800" dirty="0">
                <a:solidFill>
                  <a:srgbClr val="000000"/>
                </a:solidFill>
                <a:latin typeface="+mj-ea"/>
                <a:ea typeface="+mj-ea"/>
              </a:rPr>
              <a:t>万、</a:t>
            </a:r>
            <a:r>
              <a:rPr lang="en-US" altLang="zh-CN" sz="1800" dirty="0">
                <a:solidFill>
                  <a:srgbClr val="000000"/>
                </a:solidFill>
                <a:latin typeface="+mj-ea"/>
                <a:ea typeface="+mj-ea"/>
              </a:rPr>
              <a:t>1</a:t>
            </a:r>
            <a:r>
              <a:rPr lang="zh-CN" altLang="en-US" sz="1800" dirty="0">
                <a:solidFill>
                  <a:srgbClr val="000000"/>
                </a:solidFill>
                <a:latin typeface="+mj-ea"/>
                <a:ea typeface="+mj-ea"/>
              </a:rPr>
              <a:t>：</a:t>
            </a:r>
            <a:r>
              <a:rPr lang="en-US" altLang="zh-CN" sz="1800" dirty="0">
                <a:solidFill>
                  <a:srgbClr val="000000"/>
                </a:solidFill>
                <a:latin typeface="+mj-ea"/>
                <a:ea typeface="+mj-ea"/>
              </a:rPr>
              <a:t>5000</a:t>
            </a:r>
            <a:r>
              <a:rPr lang="zh-CN" altLang="en-US" sz="1800" dirty="0">
                <a:solidFill>
                  <a:srgbClr val="000000"/>
                </a:solidFill>
                <a:latin typeface="+mj-ea"/>
                <a:ea typeface="+mj-ea"/>
              </a:rPr>
              <a:t>采用高斯</a:t>
            </a:r>
            <a:r>
              <a:rPr lang="en-US" altLang="zh-CN" sz="1800" dirty="0">
                <a:solidFill>
                  <a:srgbClr val="000000"/>
                </a:solidFill>
                <a:latin typeface="+mj-ea"/>
                <a:ea typeface="+mj-ea"/>
              </a:rPr>
              <a:t>—</a:t>
            </a:r>
            <a:r>
              <a:rPr lang="zh-CN" altLang="en-US" sz="1800" dirty="0">
                <a:solidFill>
                  <a:srgbClr val="000000"/>
                </a:solidFill>
                <a:latin typeface="+mj-ea"/>
                <a:ea typeface="+mj-ea"/>
              </a:rPr>
              <a:t>克吕格</a:t>
            </a:r>
            <a:r>
              <a:rPr lang="zh-CN" altLang="en-US" sz="1800" dirty="0" smtClean="0">
                <a:solidFill>
                  <a:srgbClr val="000000"/>
                </a:solidFill>
                <a:latin typeface="+mj-ea"/>
                <a:ea typeface="+mj-ea"/>
              </a:rPr>
              <a:t>投影</a:t>
            </a:r>
            <a:endParaRPr lang="en-US" altLang="zh-CN" sz="1800" dirty="0" smtClean="0">
              <a:solidFill>
                <a:srgbClr val="000000"/>
              </a:solidFill>
              <a:latin typeface="+mj-ea"/>
              <a:ea typeface="+mj-ea"/>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48734221"/>
      </p:ext>
    </p:extLst>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000" b="1" kern="0" dirty="0">
                <a:solidFill>
                  <a:srgbClr val="FFFFFF"/>
                </a:solidFill>
                <a:latin typeface="微软雅黑" panose="020B0503020204020204" pitchFamily="34" charset="-122"/>
                <a:ea typeface="微软雅黑" panose="020B0503020204020204" pitchFamily="34" charset="-122"/>
              </a:rPr>
              <a:t>—</a:t>
            </a:r>
            <a:r>
              <a:rPr lang="zh-CN" altLang="en-US" b="1" kern="0" dirty="0">
                <a:solidFill>
                  <a:srgbClr val="FFFFFF"/>
                </a:solidFill>
                <a:latin typeface="微软雅黑" panose="020B0503020204020204" pitchFamily="34" charset="-122"/>
                <a:ea typeface="微软雅黑" panose="020B0503020204020204" pitchFamily="34" charset="-122"/>
              </a:rPr>
              <a:t>地学基础（地图投影）</a:t>
            </a: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474822"/>
            <a:ext cx="3738813" cy="338554"/>
          </a:xfrm>
          <a:prstGeom prst="rect">
            <a:avLst/>
          </a:prstGeom>
          <a:noFill/>
        </p:spPr>
        <p:txBody>
          <a:bodyPr wrap="square" rtlCol="0">
            <a:spAutoFit/>
          </a:bodyPr>
          <a:lstStyle/>
          <a:p>
            <a:pPr algn="l"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aphicFrame>
        <p:nvGraphicFramePr>
          <p:cNvPr id="7" name="Group 4"/>
          <p:cNvGraphicFramePr>
            <a:graphicFrameLocks noGrp="1"/>
          </p:cNvGraphicFramePr>
          <p:nvPr>
            <p:extLst>
              <p:ext uri="{D42A27DB-BD31-4B8C-83A1-F6EECF244321}">
                <p14:modId xmlns:p14="http://schemas.microsoft.com/office/powerpoint/2010/main" val="524530903"/>
              </p:ext>
            </p:extLst>
          </p:nvPr>
        </p:nvGraphicFramePr>
        <p:xfrm>
          <a:off x="838200" y="2249790"/>
          <a:ext cx="7391400" cy="2259330"/>
        </p:xfrm>
        <a:graphic>
          <a:graphicData uri="http://schemas.openxmlformats.org/drawingml/2006/table">
            <a:tbl>
              <a:tblPr/>
              <a:tblGrid>
                <a:gridCol w="1847850">
                  <a:extLst>
                    <a:ext uri="{9D8B030D-6E8A-4147-A177-3AD203B41FA5}">
                      <a16:colId xmlns:a16="http://schemas.microsoft.com/office/drawing/2014/main" val="20000"/>
                    </a:ext>
                  </a:extLst>
                </a:gridCol>
                <a:gridCol w="1847850">
                  <a:extLst>
                    <a:ext uri="{9D8B030D-6E8A-4147-A177-3AD203B41FA5}">
                      <a16:colId xmlns:a16="http://schemas.microsoft.com/office/drawing/2014/main" val="20001"/>
                    </a:ext>
                  </a:extLst>
                </a:gridCol>
                <a:gridCol w="1847850">
                  <a:extLst>
                    <a:ext uri="{9D8B030D-6E8A-4147-A177-3AD203B41FA5}">
                      <a16:colId xmlns:a16="http://schemas.microsoft.com/office/drawing/2014/main" val="20002"/>
                    </a:ext>
                  </a:extLst>
                </a:gridCol>
                <a:gridCol w="1847850">
                  <a:extLst>
                    <a:ext uri="{9D8B030D-6E8A-4147-A177-3AD203B41FA5}">
                      <a16:colId xmlns:a16="http://schemas.microsoft.com/office/drawing/2014/main" val="20003"/>
                    </a:ext>
                  </a:extLst>
                </a:gridCol>
              </a:tblGrid>
              <a:tr h="704850">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WGS84</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北京54</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西安80</a:t>
                      </a:r>
                      <a:endParaRPr kumimoji="0" lang="en-US"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extLst>
                  <a:ext uri="{0D108BD9-81ED-4DB2-BD59-A6C34878D82A}">
                    <a16:rowId xmlns:a16="http://schemas.microsoft.com/office/drawing/2014/main" val="10000"/>
                  </a:ext>
                </a:extLst>
              </a:tr>
              <a:tr h="914400">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参考椭球</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1979年</a:t>
                      </a:r>
                      <a:r>
                        <a:rPr kumimoji="0" lang="zh-CN" altLang="zh-CN"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IUGG</a:t>
                      </a: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推荐的参数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克拉索夫斯基</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1975年国际大地测量协会推荐的参数</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9763">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大地原点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地球质心</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苏联普尔科沃</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陕西省泾阳县永乐镇</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2" name="TextBox 1"/>
          <p:cNvSpPr txBox="1"/>
          <p:nvPr/>
        </p:nvSpPr>
        <p:spPr>
          <a:xfrm>
            <a:off x="3275856" y="4571836"/>
            <a:ext cx="2448272" cy="369332"/>
          </a:xfrm>
          <a:prstGeom prst="rect">
            <a:avLst/>
          </a:prstGeom>
          <a:noFill/>
        </p:spPr>
        <p:txBody>
          <a:bodyPr wrap="square" rtlCol="0">
            <a:spAutoFit/>
          </a:bodyPr>
          <a:lstStyle/>
          <a:p>
            <a:r>
              <a:rPr lang="zh-CN" altLang="en-US" sz="1800" dirty="0" smtClean="0">
                <a:latin typeface="黑体" panose="02010609060101010101" pitchFamily="49" charset="-122"/>
                <a:ea typeface="黑体" panose="02010609060101010101" pitchFamily="49" charset="-122"/>
              </a:rPr>
              <a:t>不同坐标系对比</a:t>
            </a:r>
            <a:endParaRPr lang="zh-CN" altLang="en-US" sz="1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70090956"/>
      </p:ext>
    </p:extLst>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99593" y="1687602"/>
            <a:ext cx="2304255"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空间分析</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043608" y="1628800"/>
            <a:ext cx="7200800" cy="5239896"/>
          </a:xfrm>
          <a:prstGeom prst="rect">
            <a:avLst/>
          </a:prstGeom>
          <a:noFill/>
        </p:spPr>
        <p:txBody>
          <a:bodyPr wrap="square" rtlCol="0">
            <a:spAutoFit/>
          </a:bodyPr>
          <a:lstStyle/>
          <a:p>
            <a:pPr algn="l">
              <a:lnSpc>
                <a:spcPct val="150000"/>
              </a:lnSpc>
            </a:pPr>
            <a:r>
              <a:rPr lang="en-US" altLang="zh-CN" sz="1800" b="1" dirty="0">
                <a:solidFill>
                  <a:schemeClr val="tx2"/>
                </a:solidFill>
                <a:ea typeface="微软雅黑" panose="020B0503020204020204" pitchFamily="34" charset="-122"/>
              </a:rPr>
              <a:t>2.</a:t>
            </a:r>
            <a:r>
              <a:rPr lang="zh-CN" altLang="zh-CN" sz="1800" b="1" dirty="0">
                <a:solidFill>
                  <a:schemeClr val="tx2"/>
                </a:solidFill>
                <a:ea typeface="微软雅黑" panose="020B0503020204020204" pitchFamily="34" charset="-122"/>
              </a:rPr>
              <a:t>GIS</a:t>
            </a:r>
            <a:r>
              <a:rPr lang="zh-CN" altLang="en-US" sz="1800" b="1" dirty="0">
                <a:solidFill>
                  <a:schemeClr val="tx2"/>
                </a:solidFill>
                <a:ea typeface="微软雅黑" panose="020B0503020204020204" pitchFamily="34" charset="-122"/>
              </a:rPr>
              <a:t>空间分析功能</a:t>
            </a:r>
            <a:endParaRPr lang="en-US" altLang="zh-CN" sz="1800" b="1" dirty="0">
              <a:solidFill>
                <a:schemeClr val="tx2"/>
              </a:solidFill>
              <a:ea typeface="微软雅黑" panose="020B0503020204020204" pitchFamily="34" charset="-122"/>
            </a:endParaRPr>
          </a:p>
          <a:p>
            <a:pPr algn="l">
              <a:lnSpc>
                <a:spcPct val="150000"/>
              </a:lnSpc>
            </a:pPr>
            <a:endParaRPr lang="en-US" altLang="zh-CN" sz="700" b="1" dirty="0" smtClean="0">
              <a:latin typeface="+mn-lt"/>
              <a:ea typeface="微软雅黑" panose="020B0503020204020204" pitchFamily="34" charset="-122"/>
            </a:endParaRPr>
          </a:p>
          <a:p>
            <a:pPr algn="l">
              <a:lnSpc>
                <a:spcPct val="150000"/>
              </a:lnSpc>
            </a:pPr>
            <a:r>
              <a:rPr lang="en-US" altLang="zh-CN" sz="1800" dirty="0" smtClean="0">
                <a:ea typeface="微软雅黑" panose="020B0503020204020204" pitchFamily="34" charset="-122"/>
              </a:rPr>
              <a:t>    1</a:t>
            </a:r>
            <a:r>
              <a:rPr lang="zh-CN" altLang="en-US" sz="1800" dirty="0" smtClean="0">
                <a:ea typeface="微软雅黑" panose="020B0503020204020204" pitchFamily="34" charset="-122"/>
              </a:rPr>
              <a:t>）空间查询</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2</a:t>
            </a:r>
            <a:r>
              <a:rPr lang="zh-CN" altLang="en-US" sz="1800" dirty="0" smtClean="0">
                <a:ea typeface="微软雅黑" panose="020B0503020204020204" pitchFamily="34" charset="-122"/>
              </a:rPr>
              <a:t>）量算</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3</a:t>
            </a:r>
            <a:r>
              <a:rPr lang="zh-CN" altLang="en-US" sz="1800" dirty="0" smtClean="0">
                <a:ea typeface="微软雅黑" panose="020B0503020204020204" pitchFamily="34" charset="-122"/>
              </a:rPr>
              <a:t>）缓冲区分析</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4</a:t>
            </a:r>
            <a:r>
              <a:rPr lang="zh-CN" altLang="en-US" sz="1800" dirty="0" smtClean="0">
                <a:ea typeface="微软雅黑" panose="020B0503020204020204" pitchFamily="34" charset="-122"/>
              </a:rPr>
              <a:t>）叠加分析</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5</a:t>
            </a:r>
            <a:r>
              <a:rPr lang="zh-CN" altLang="en-US" sz="1800" dirty="0" smtClean="0">
                <a:ea typeface="微软雅黑" panose="020B0503020204020204" pitchFamily="34" charset="-122"/>
              </a:rPr>
              <a:t>）网络分析</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6</a:t>
            </a:r>
            <a:r>
              <a:rPr lang="zh-CN" altLang="en-US" sz="1800" dirty="0" smtClean="0">
                <a:ea typeface="微软雅黑" panose="020B0503020204020204" pitchFamily="34" charset="-122"/>
              </a:rPr>
              <a:t>）适宜性分析</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7</a:t>
            </a:r>
            <a:r>
              <a:rPr lang="zh-CN" altLang="en-US" sz="1800" dirty="0" smtClean="0">
                <a:ea typeface="微软雅黑" panose="020B0503020204020204" pitchFamily="34" charset="-122"/>
              </a:rPr>
              <a:t>）</a:t>
            </a:r>
            <a:r>
              <a:rPr lang="en-US" altLang="zh-CN" sz="1800" dirty="0" smtClean="0">
                <a:ea typeface="微软雅黑" panose="020B0503020204020204" pitchFamily="34" charset="-122"/>
              </a:rPr>
              <a:t>3D</a:t>
            </a:r>
            <a:r>
              <a:rPr lang="zh-CN" altLang="en-US" sz="1800" dirty="0" smtClean="0">
                <a:ea typeface="微软雅黑" panose="020B0503020204020204" pitchFamily="34" charset="-122"/>
              </a:rPr>
              <a:t>空间分析</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8</a:t>
            </a:r>
            <a:r>
              <a:rPr lang="zh-CN" altLang="en-US" sz="1800" dirty="0" smtClean="0">
                <a:ea typeface="微软雅黑" panose="020B0503020204020204" pitchFamily="34" charset="-122"/>
              </a:rPr>
              <a:t>）云</a:t>
            </a:r>
            <a:r>
              <a:rPr lang="en-US" altLang="zh-CN" sz="1800" dirty="0" smtClean="0">
                <a:ea typeface="微软雅黑" panose="020B0503020204020204" pitchFamily="34" charset="-122"/>
              </a:rPr>
              <a:t>GIS</a:t>
            </a: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9</a:t>
            </a:r>
            <a:r>
              <a:rPr lang="zh-CN" altLang="en-US" sz="1800" dirty="0" smtClean="0">
                <a:ea typeface="微软雅黑" panose="020B0503020204020204" pitchFamily="34" charset="-122"/>
              </a:rPr>
              <a:t>）</a:t>
            </a:r>
            <a:r>
              <a:rPr lang="en-US" altLang="zh-CN" sz="1800" dirty="0" smtClean="0">
                <a:ea typeface="微软雅黑" panose="020B0503020204020204" pitchFamily="34" charset="-122"/>
              </a:rPr>
              <a:t>……</a:t>
            </a:r>
            <a:endParaRPr lang="en-US" altLang="zh-CN" sz="1800" b="1" dirty="0">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6949444"/>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11" name="Text Box 33"/>
          <p:cNvSpPr txBox="1">
            <a:spLocks noChangeArrowheads="1"/>
          </p:cNvSpPr>
          <p:nvPr/>
        </p:nvSpPr>
        <p:spPr bwMode="auto">
          <a:xfrm>
            <a:off x="539552" y="1268760"/>
            <a:ext cx="8094889" cy="5262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dirty="0" smtClean="0">
                <a:latin typeface="+mn-lt"/>
                <a:ea typeface="黑体" panose="02010609060101010101" pitchFamily="49" charset="-122"/>
              </a:rPr>
              <a:t>      空间</a:t>
            </a:r>
            <a:r>
              <a:rPr lang="zh-CN" altLang="en-US" dirty="0">
                <a:latin typeface="+mn-lt"/>
                <a:ea typeface="黑体" panose="02010609060101010101" pitchFamily="49" charset="-122"/>
              </a:rPr>
              <a:t>分析是</a:t>
            </a:r>
            <a:r>
              <a:rPr lang="en-US" altLang="zh-CN" dirty="0">
                <a:latin typeface="+mn-lt"/>
                <a:ea typeface="黑体" panose="02010609060101010101" pitchFamily="49" charset="-122"/>
              </a:rPr>
              <a:t>GIS</a:t>
            </a:r>
            <a:r>
              <a:rPr lang="zh-CN" altLang="en-US" dirty="0">
                <a:latin typeface="+mn-lt"/>
                <a:ea typeface="黑体" panose="02010609060101010101" pitchFamily="49" charset="-122"/>
              </a:rPr>
              <a:t>系统的重要功能之一，是</a:t>
            </a:r>
            <a:r>
              <a:rPr lang="en-US" altLang="zh-CN" dirty="0">
                <a:latin typeface="+mn-lt"/>
                <a:ea typeface="黑体" panose="02010609060101010101" pitchFamily="49" charset="-122"/>
              </a:rPr>
              <a:t>GIS</a:t>
            </a:r>
            <a:r>
              <a:rPr lang="zh-CN" altLang="en-US" dirty="0">
                <a:latin typeface="+mn-lt"/>
                <a:ea typeface="黑体" panose="02010609060101010101" pitchFamily="49" charset="-122"/>
              </a:rPr>
              <a:t>系统与计算机辅助绘图系统的主要区别。空间分析的对象是一系列跟空间位置有关的数据，这些数据包括空间坐标和专业属性两部分。其中空间坐标用于实体的空间位置和几何形态，专业属性则是实体某一方面的性质</a:t>
            </a:r>
            <a:r>
              <a:rPr lang="zh-CN" altLang="en-US" dirty="0" smtClean="0">
                <a:latin typeface="+mn-lt"/>
                <a:ea typeface="黑体" panose="02010609060101010101" pitchFamily="49" charset="-122"/>
              </a:rPr>
              <a:t>。</a:t>
            </a:r>
            <a:endParaRPr lang="en-US" altLang="zh-CN" dirty="0" smtClean="0">
              <a:latin typeface="+mn-lt"/>
              <a:ea typeface="黑体" panose="02010609060101010101" pitchFamily="49" charset="-122"/>
            </a:endParaRPr>
          </a:p>
          <a:p>
            <a:pPr algn="just">
              <a:spcBef>
                <a:spcPct val="50000"/>
              </a:spcBef>
            </a:pPr>
            <a:endParaRPr lang="en-US" altLang="zh-CN" dirty="0" smtClean="0">
              <a:latin typeface="+mn-lt"/>
              <a:ea typeface="黑体" panose="02010609060101010101" pitchFamily="49" charset="-122"/>
            </a:endParaRPr>
          </a:p>
          <a:p>
            <a:pPr algn="just">
              <a:spcBef>
                <a:spcPts val="0"/>
              </a:spcBef>
            </a:pPr>
            <a:r>
              <a:rPr lang="en-US" altLang="zh-CN" b="1" dirty="0">
                <a:latin typeface="+mn-lt"/>
                <a:ea typeface="黑体" panose="02010609060101010101" pitchFamily="49" charset="-122"/>
              </a:rPr>
              <a:t>(1)</a:t>
            </a:r>
            <a:r>
              <a:rPr lang="zh-CN" altLang="en-US" b="1" dirty="0">
                <a:latin typeface="+mn-lt"/>
                <a:ea typeface="黑体" panose="02010609060101010101" pitchFamily="49" charset="-122"/>
              </a:rPr>
              <a:t>空间查询（</a:t>
            </a:r>
            <a:r>
              <a:rPr lang="en-US" altLang="zh-CN" b="1" dirty="0">
                <a:latin typeface="+mn-lt"/>
                <a:ea typeface="黑体" panose="02010609060101010101" pitchFamily="49" charset="-122"/>
              </a:rPr>
              <a:t>query</a:t>
            </a:r>
            <a:r>
              <a:rPr lang="zh-CN" altLang="en-US" b="1" dirty="0">
                <a:latin typeface="+mn-lt"/>
                <a:ea typeface="黑体" panose="02010609060101010101" pitchFamily="49" charset="-122"/>
              </a:rPr>
              <a:t>）</a:t>
            </a:r>
          </a:p>
          <a:p>
            <a:pPr marL="342900" indent="-342900" algn="just">
              <a:lnSpc>
                <a:spcPct val="150000"/>
              </a:lnSpc>
              <a:spcBef>
                <a:spcPts val="0"/>
              </a:spcBef>
              <a:buFont typeface="Arial" panose="020B0604020202020204" pitchFamily="34" charset="0"/>
              <a:buChar char="•"/>
            </a:pPr>
            <a:r>
              <a:rPr lang="zh-CN" altLang="en-US" sz="1800" dirty="0">
                <a:latin typeface="+mn-lt"/>
                <a:ea typeface="黑体" panose="02010609060101010101" pitchFamily="49" charset="-122"/>
              </a:rPr>
              <a:t>由空间查询</a:t>
            </a:r>
          </a:p>
          <a:p>
            <a:pPr algn="just">
              <a:lnSpc>
                <a:spcPct val="150000"/>
              </a:lnSpc>
              <a:spcBef>
                <a:spcPts val="0"/>
              </a:spcBef>
            </a:pPr>
            <a:r>
              <a:rPr lang="zh-CN" altLang="en-US" sz="1600" dirty="0" smtClean="0">
                <a:latin typeface="+mn-lt"/>
                <a:ea typeface="黑体" panose="02010609060101010101" pitchFamily="49" charset="-122"/>
              </a:rPr>
              <a:t>     某个</a:t>
            </a:r>
            <a:r>
              <a:rPr lang="zh-CN" altLang="en-US" sz="1600" dirty="0">
                <a:latin typeface="+mn-lt"/>
                <a:ea typeface="黑体" panose="02010609060101010101" pitchFamily="49" charset="-122"/>
              </a:rPr>
              <a:t>点落在哪个多边形</a:t>
            </a:r>
            <a:r>
              <a:rPr lang="zh-CN" altLang="en-US" sz="1600" dirty="0" smtClean="0">
                <a:latin typeface="+mn-lt"/>
                <a:ea typeface="黑体" panose="02010609060101010101" pitchFamily="49" charset="-122"/>
              </a:rPr>
              <a:t>内</a:t>
            </a:r>
          </a:p>
          <a:p>
            <a:pPr algn="just">
              <a:lnSpc>
                <a:spcPct val="150000"/>
              </a:lnSpc>
              <a:spcBef>
                <a:spcPts val="0"/>
              </a:spcBef>
            </a:pPr>
            <a:r>
              <a:rPr lang="zh-CN" altLang="en-US" sz="1600" dirty="0" smtClean="0">
                <a:latin typeface="+mn-lt"/>
                <a:ea typeface="黑体" panose="02010609060101010101" pitchFamily="49" charset="-122"/>
              </a:rPr>
              <a:t>     与某条河流相连的支流有哪些 </a:t>
            </a:r>
            <a:endParaRPr lang="en-US" altLang="zh-CN" sz="1600" dirty="0" smtClean="0">
              <a:latin typeface="+mn-lt"/>
              <a:ea typeface="黑体" panose="02010609060101010101" pitchFamily="49" charset="-122"/>
            </a:endParaRPr>
          </a:p>
          <a:p>
            <a:pPr marL="342900" indent="-342900" algn="just">
              <a:lnSpc>
                <a:spcPct val="150000"/>
              </a:lnSpc>
              <a:spcBef>
                <a:spcPts val="0"/>
              </a:spcBef>
              <a:buFont typeface="Arial" panose="020B0604020202020204" pitchFamily="34" charset="0"/>
              <a:buChar char="•"/>
            </a:pPr>
            <a:r>
              <a:rPr lang="zh-CN" altLang="en-US" sz="1800" dirty="0" smtClean="0">
                <a:latin typeface="+mn-lt"/>
                <a:ea typeface="黑体" panose="02010609060101010101" pitchFamily="49" charset="-122"/>
              </a:rPr>
              <a:t>由</a:t>
            </a:r>
            <a:r>
              <a:rPr lang="zh-CN" altLang="en-US" sz="1800" dirty="0">
                <a:latin typeface="+mn-lt"/>
                <a:ea typeface="黑体" panose="02010609060101010101" pitchFamily="49" charset="-122"/>
              </a:rPr>
              <a:t>空间和属性查询</a:t>
            </a:r>
          </a:p>
          <a:p>
            <a:pPr algn="just">
              <a:lnSpc>
                <a:spcPct val="150000"/>
              </a:lnSpc>
              <a:spcBef>
                <a:spcPts val="0"/>
              </a:spcBef>
            </a:pPr>
            <a:r>
              <a:rPr lang="zh-CN" altLang="en-US" sz="1800" dirty="0" smtClean="0">
                <a:latin typeface="+mn-lt"/>
                <a:ea typeface="黑体" panose="02010609060101010101" pitchFamily="49" charset="-122"/>
              </a:rPr>
              <a:t>     </a:t>
            </a:r>
            <a:r>
              <a:rPr lang="zh-CN" altLang="en-US" sz="1600" dirty="0">
                <a:latin typeface="+mn-lt"/>
                <a:ea typeface="黑体" panose="02010609060101010101" pitchFamily="49" charset="-122"/>
              </a:rPr>
              <a:t>某城市人口总数</a:t>
            </a:r>
          </a:p>
          <a:p>
            <a:pPr algn="just">
              <a:lnSpc>
                <a:spcPct val="150000"/>
              </a:lnSpc>
              <a:spcBef>
                <a:spcPts val="0"/>
              </a:spcBef>
            </a:pPr>
            <a:r>
              <a:rPr lang="zh-CN" altLang="en-US" sz="1800" dirty="0" smtClean="0">
                <a:latin typeface="+mn-lt"/>
                <a:ea typeface="黑体" panose="02010609060101010101" pitchFamily="49" charset="-122"/>
              </a:rPr>
              <a:t>     </a:t>
            </a:r>
            <a:r>
              <a:rPr lang="zh-CN" altLang="en-US" sz="1600" dirty="0" smtClean="0">
                <a:latin typeface="+mn-lt"/>
                <a:ea typeface="黑体" panose="02010609060101010101" pitchFamily="49" charset="-122"/>
              </a:rPr>
              <a:t>某</a:t>
            </a:r>
            <a:r>
              <a:rPr lang="zh-CN" altLang="en-US" sz="1600" dirty="0">
                <a:latin typeface="+mn-lt"/>
                <a:ea typeface="黑体" panose="02010609060101010101" pitchFamily="49" charset="-122"/>
              </a:rPr>
              <a:t>一土地所有权人、地价、</a:t>
            </a:r>
            <a:r>
              <a:rPr lang="zh-CN" altLang="en-US" sz="1600" dirty="0" smtClean="0">
                <a:latin typeface="+mn-lt"/>
                <a:ea typeface="黑体" panose="02010609060101010101" pitchFamily="49" charset="-122"/>
              </a:rPr>
              <a:t>面积</a:t>
            </a:r>
            <a:endParaRPr lang="zh-CN" altLang="en-US" sz="1600" dirty="0">
              <a:latin typeface="+mn-lt"/>
              <a:ea typeface="黑体" panose="02010609060101010101" pitchFamily="49"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sz="half" idx="1"/>
          </p:nvPr>
        </p:nvSpPr>
        <p:spPr>
          <a:xfrm>
            <a:off x="539551" y="1268760"/>
            <a:ext cx="8107821" cy="5134054"/>
          </a:xfrm>
        </p:spPr>
        <p:txBody>
          <a:bodyPr/>
          <a:lstStyle/>
          <a:p>
            <a:pPr marL="0" indent="0">
              <a:lnSpc>
                <a:spcPct val="90000"/>
              </a:lnSpc>
              <a:buNone/>
            </a:pPr>
            <a:r>
              <a:rPr lang="en-US" altLang="zh-CN" sz="2400" dirty="0" smtClean="0">
                <a:ea typeface="黑体" panose="02010609060101010101" pitchFamily="49" charset="-122"/>
              </a:rPr>
              <a:t>(2)</a:t>
            </a:r>
            <a:r>
              <a:rPr lang="zh-CN" altLang="en-US" sz="2400" dirty="0" smtClean="0">
                <a:ea typeface="黑体" panose="02010609060101010101" pitchFamily="49" charset="-122"/>
              </a:rPr>
              <a:t>量算</a:t>
            </a:r>
            <a:r>
              <a:rPr lang="en-US" altLang="zh-CN" sz="2400" dirty="0" smtClean="0">
                <a:ea typeface="黑体" panose="02010609060101010101" pitchFamily="49" charset="-122"/>
              </a:rPr>
              <a:t>(measure)</a:t>
            </a:r>
          </a:p>
          <a:p>
            <a:pPr>
              <a:lnSpc>
                <a:spcPct val="90000"/>
              </a:lnSpc>
            </a:pPr>
            <a:r>
              <a:rPr lang="zh-CN" altLang="en-US" sz="1800" dirty="0" smtClean="0">
                <a:ea typeface="黑体" panose="02010609060101010101" pitchFamily="49" charset="-122"/>
              </a:rPr>
              <a:t>线</a:t>
            </a:r>
            <a:r>
              <a:rPr lang="zh-CN" altLang="en-US" sz="1800" dirty="0">
                <a:ea typeface="黑体" panose="02010609060101010101" pitchFamily="49" charset="-122"/>
              </a:rPr>
              <a:t>的长度计算</a:t>
            </a:r>
          </a:p>
          <a:p>
            <a:pPr>
              <a:lnSpc>
                <a:spcPct val="90000"/>
              </a:lnSpc>
            </a:pPr>
            <a:r>
              <a:rPr lang="zh-CN" altLang="en-US" sz="1800" dirty="0">
                <a:ea typeface="黑体" panose="02010609060101010101" pitchFamily="49" charset="-122"/>
              </a:rPr>
              <a:t>面状地物面积、周长计算</a:t>
            </a:r>
          </a:p>
          <a:p>
            <a:pPr>
              <a:lnSpc>
                <a:spcPct val="90000"/>
              </a:lnSpc>
            </a:pPr>
            <a:r>
              <a:rPr lang="zh-CN" altLang="en-US" sz="1800" dirty="0">
                <a:ea typeface="黑体" panose="02010609060101010101" pitchFamily="49" charset="-122"/>
              </a:rPr>
              <a:t>距离</a:t>
            </a:r>
            <a:r>
              <a:rPr lang="zh-CN" altLang="en-US" sz="1800" dirty="0" smtClean="0">
                <a:ea typeface="黑体" panose="02010609060101010101" pitchFamily="49" charset="-122"/>
              </a:rPr>
              <a:t>量算</a:t>
            </a:r>
            <a:endParaRPr lang="en-US" altLang="zh-CN" sz="1800" dirty="0" smtClean="0">
              <a:ea typeface="黑体" panose="02010609060101010101" pitchFamily="49" charset="-122"/>
            </a:endParaRPr>
          </a:p>
          <a:p>
            <a:pPr marL="0" indent="0">
              <a:lnSpc>
                <a:spcPct val="150000"/>
              </a:lnSpc>
              <a:buNone/>
            </a:pPr>
            <a:r>
              <a:rPr lang="en-US" altLang="zh-CN" sz="2400" dirty="0" smtClean="0">
                <a:ea typeface="黑体" panose="02010609060101010101" pitchFamily="49" charset="-122"/>
              </a:rPr>
              <a:t>(3)</a:t>
            </a:r>
            <a:r>
              <a:rPr lang="zh-CN" altLang="en-US" sz="2400" dirty="0">
                <a:ea typeface="黑体" panose="02010609060101010101" pitchFamily="49" charset="-122"/>
              </a:rPr>
              <a:t>缓冲区</a:t>
            </a:r>
            <a:r>
              <a:rPr lang="zh-CN" altLang="en-US" sz="2400" dirty="0" smtClean="0">
                <a:ea typeface="黑体" panose="02010609060101010101" pitchFamily="49" charset="-122"/>
              </a:rPr>
              <a:t>分析</a:t>
            </a:r>
            <a:r>
              <a:rPr lang="en-US" altLang="zh-CN" sz="2400" dirty="0" smtClean="0">
                <a:ea typeface="黑体" panose="02010609060101010101" pitchFamily="49" charset="-122"/>
              </a:rPr>
              <a:t>(buffer)</a:t>
            </a:r>
          </a:p>
          <a:p>
            <a:pPr marL="0" indent="0">
              <a:lnSpc>
                <a:spcPct val="150000"/>
              </a:lnSpc>
              <a:buNone/>
            </a:pPr>
            <a:r>
              <a:rPr lang="zh-CN" altLang="en-US" sz="1600" dirty="0" smtClean="0">
                <a:ea typeface="黑体" panose="02010609060101010101" pitchFamily="49" charset="-122"/>
              </a:rPr>
              <a:t>地理空间目标的一</a:t>
            </a:r>
            <a:r>
              <a:rPr lang="zh-CN" altLang="en-US" sz="1600" dirty="0">
                <a:ea typeface="黑体" panose="02010609060101010101" pitchFamily="49" charset="-122"/>
              </a:rPr>
              <a:t>种</a:t>
            </a:r>
            <a:r>
              <a:rPr lang="zh-CN" altLang="en-US" sz="1600" dirty="0" smtClean="0">
                <a:ea typeface="黑体" panose="02010609060101010101" pitchFamily="49" charset="-122"/>
              </a:rPr>
              <a:t>影响范围</a:t>
            </a:r>
            <a:r>
              <a:rPr lang="zh-CN" altLang="en-US" sz="1600" dirty="0">
                <a:ea typeface="黑体" panose="02010609060101010101" pitchFamily="49" charset="-122"/>
              </a:rPr>
              <a:t>或服务范围</a:t>
            </a:r>
          </a:p>
          <a:p>
            <a:pPr>
              <a:lnSpc>
                <a:spcPct val="90000"/>
              </a:lnSpc>
            </a:pPr>
            <a:r>
              <a:rPr lang="zh-CN" altLang="en-US" sz="1800" b="1" dirty="0">
                <a:ea typeface="黑体" panose="02010609060101010101" pitchFamily="49" charset="-122"/>
              </a:rPr>
              <a:t>点</a:t>
            </a:r>
          </a:p>
          <a:p>
            <a:pPr marL="0" indent="0">
              <a:lnSpc>
                <a:spcPct val="90000"/>
              </a:lnSpc>
              <a:buNone/>
            </a:pPr>
            <a:r>
              <a:rPr lang="zh-CN" altLang="en-US" sz="1600" dirty="0" smtClean="0">
                <a:ea typeface="黑体" panose="02010609060101010101" pitchFamily="49" charset="-122"/>
              </a:rPr>
              <a:t>          公共设施</a:t>
            </a:r>
            <a:r>
              <a:rPr lang="en-US" altLang="zh-CN" sz="1600" dirty="0" smtClean="0">
                <a:ea typeface="黑体" panose="02010609060101010101" pitchFamily="49" charset="-122"/>
              </a:rPr>
              <a:t>(</a:t>
            </a:r>
            <a:r>
              <a:rPr lang="zh-CN" altLang="en-US" sz="1600" dirty="0" smtClean="0">
                <a:ea typeface="黑体" panose="02010609060101010101" pitchFamily="49" charset="-122"/>
              </a:rPr>
              <a:t>商场</a:t>
            </a:r>
            <a:r>
              <a:rPr lang="zh-CN" altLang="en-US" sz="1600" dirty="0">
                <a:ea typeface="黑体" panose="02010609060101010101" pitchFamily="49" charset="-122"/>
              </a:rPr>
              <a:t>，邮局，银行</a:t>
            </a:r>
            <a:r>
              <a:rPr lang="zh-CN" altLang="en-US" sz="1600" dirty="0" smtClean="0">
                <a:ea typeface="黑体" panose="02010609060101010101" pitchFamily="49" charset="-122"/>
              </a:rPr>
              <a:t>， 医院</a:t>
            </a:r>
            <a:r>
              <a:rPr lang="zh-CN" altLang="en-US" sz="1600" dirty="0">
                <a:ea typeface="黑体" panose="02010609060101010101" pitchFamily="49" charset="-122"/>
              </a:rPr>
              <a:t>学校</a:t>
            </a:r>
            <a:r>
              <a:rPr lang="zh-CN" altLang="en-US" sz="1600" dirty="0" smtClean="0">
                <a:ea typeface="黑体" panose="02010609060101010101" pitchFamily="49" charset="-122"/>
              </a:rPr>
              <a:t>等</a:t>
            </a:r>
            <a:r>
              <a:rPr lang="en-US" altLang="zh-CN" sz="1600" dirty="0" smtClean="0">
                <a:ea typeface="黑体" panose="02010609060101010101" pitchFamily="49" charset="-122"/>
              </a:rPr>
              <a:t>)</a:t>
            </a:r>
            <a:r>
              <a:rPr lang="zh-CN" altLang="en-US" sz="1600" dirty="0" smtClean="0">
                <a:ea typeface="黑体" panose="02010609060101010101" pitchFamily="49" charset="-122"/>
              </a:rPr>
              <a:t>的</a:t>
            </a:r>
            <a:r>
              <a:rPr lang="zh-CN" altLang="en-US" sz="1600" dirty="0">
                <a:ea typeface="黑体" panose="02010609060101010101" pitchFamily="49" charset="-122"/>
              </a:rPr>
              <a:t>服务半径</a:t>
            </a:r>
          </a:p>
          <a:p>
            <a:pPr>
              <a:lnSpc>
                <a:spcPct val="90000"/>
              </a:lnSpc>
            </a:pPr>
            <a:r>
              <a:rPr lang="zh-CN" altLang="en-US" sz="1800" b="1" dirty="0">
                <a:ea typeface="黑体" panose="02010609060101010101" pitchFamily="49" charset="-122"/>
              </a:rPr>
              <a:t>线</a:t>
            </a:r>
          </a:p>
          <a:p>
            <a:pPr marL="0" indent="0">
              <a:lnSpc>
                <a:spcPct val="90000"/>
              </a:lnSpc>
              <a:buNone/>
            </a:pPr>
            <a:r>
              <a:rPr lang="zh-CN" altLang="en-US" sz="1600" dirty="0" smtClean="0">
                <a:ea typeface="黑体" panose="02010609060101010101" pitchFamily="49" charset="-122"/>
              </a:rPr>
              <a:t>          在</a:t>
            </a:r>
            <a:r>
              <a:rPr lang="zh-CN" altLang="en-US" sz="1600" dirty="0">
                <a:ea typeface="黑体" panose="02010609060101010101" pitchFamily="49" charset="-122"/>
              </a:rPr>
              <a:t>河流两旁划定某个范围的保护区</a:t>
            </a:r>
          </a:p>
          <a:p>
            <a:pPr>
              <a:lnSpc>
                <a:spcPct val="90000"/>
              </a:lnSpc>
            </a:pPr>
            <a:r>
              <a:rPr lang="zh-CN" altLang="en-US" sz="1800" b="1" dirty="0">
                <a:ea typeface="黑体" panose="02010609060101010101" pitchFamily="49" charset="-122"/>
              </a:rPr>
              <a:t>面</a:t>
            </a:r>
          </a:p>
          <a:p>
            <a:pPr marL="0" indent="0">
              <a:lnSpc>
                <a:spcPct val="90000"/>
              </a:lnSpc>
              <a:buNone/>
            </a:pPr>
            <a:r>
              <a:rPr lang="zh-CN" altLang="en-US" sz="1600" dirty="0" smtClean="0">
                <a:ea typeface="黑体" panose="02010609060101010101" pitchFamily="49" charset="-122"/>
              </a:rPr>
              <a:t>           大型</a:t>
            </a:r>
            <a:r>
              <a:rPr lang="zh-CN" altLang="en-US" sz="1600" dirty="0">
                <a:ea typeface="黑体" panose="02010609060101010101" pitchFamily="49" charset="-122"/>
              </a:rPr>
              <a:t>水库建设的搬迁界定野生</a:t>
            </a:r>
          </a:p>
          <a:p>
            <a:pPr marL="0" indent="0">
              <a:lnSpc>
                <a:spcPct val="90000"/>
              </a:lnSpc>
              <a:buNone/>
            </a:pPr>
            <a:endParaRPr lang="en-US" altLang="zh-CN" sz="2400" dirty="0" smtClean="0">
              <a:ea typeface="黑体" panose="02010609060101010101" pitchFamily="49" charset="-122"/>
            </a:endParaRPr>
          </a:p>
          <a:p>
            <a:pPr marL="0" indent="0">
              <a:lnSpc>
                <a:spcPct val="90000"/>
              </a:lnSpc>
              <a:buNone/>
            </a:pPr>
            <a:endParaRPr lang="zh-CN" altLang="en-US" sz="2400" dirty="0">
              <a:ea typeface="黑体" panose="02010609060101010101" pitchFamily="49" charset="-122"/>
            </a:endParaRPr>
          </a:p>
        </p:txBody>
      </p:sp>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pic>
        <p:nvPicPr>
          <p:cNvPr id="8" name="Picture 4"/>
          <p:cNvPicPr>
            <a:picLocks noChangeArrowheads="1"/>
          </p:cNvPicPr>
          <p:nvPr/>
        </p:nvPicPr>
        <p:blipFill rotWithShape="1">
          <a:blip r:embed="rId3">
            <a:lum bright="12000" contrast="24000"/>
            <a:extLst>
              <a:ext uri="{28A0092B-C50C-407E-A947-70E740481C1C}">
                <a14:useLocalDpi xmlns:a14="http://schemas.microsoft.com/office/drawing/2010/main" val="0"/>
              </a:ext>
            </a:extLst>
          </a:blip>
          <a:srcRect b="60115"/>
          <a:stretch/>
        </p:blipFill>
        <p:spPr bwMode="auto">
          <a:xfrm>
            <a:off x="5004048" y="4214718"/>
            <a:ext cx="3355292" cy="876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4"/>
          <p:cNvPicPr>
            <a:picLocks noChangeArrowheads="1"/>
          </p:cNvPicPr>
          <p:nvPr/>
        </p:nvPicPr>
        <p:blipFill rotWithShape="1">
          <a:blip r:embed="rId3">
            <a:lum bright="12000" contrast="24000"/>
            <a:extLst>
              <a:ext uri="{28A0092B-C50C-407E-A947-70E740481C1C}">
                <a14:useLocalDpi xmlns:a14="http://schemas.microsoft.com/office/drawing/2010/main" val="0"/>
              </a:ext>
            </a:extLst>
          </a:blip>
          <a:srcRect t="64949"/>
          <a:stretch/>
        </p:blipFill>
        <p:spPr bwMode="auto">
          <a:xfrm>
            <a:off x="5004048" y="5169354"/>
            <a:ext cx="3355292" cy="1067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rrowheads="1"/>
          </p:cNvPicPr>
          <p:nvPr/>
        </p:nvPicPr>
        <p:blipFill rotWithShape="1">
          <a:blip r:embed="rId3">
            <a:lum bright="12000" contrast="24000"/>
            <a:extLst>
              <a:ext uri="{28A0092B-C50C-407E-A947-70E740481C1C}">
                <a14:useLocalDpi xmlns:a14="http://schemas.microsoft.com/office/drawing/2010/main" val="0"/>
              </a:ext>
            </a:extLst>
          </a:blip>
          <a:srcRect t="37841" b="33787"/>
          <a:stretch/>
        </p:blipFill>
        <p:spPr bwMode="auto">
          <a:xfrm>
            <a:off x="734558" y="5381961"/>
            <a:ext cx="3355292" cy="864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Grp="1" noChangeArrowheads="1"/>
          </p:cNvSpPr>
          <p:nvPr>
            <p:ph type="body" sz="half" idx="1"/>
          </p:nvPr>
        </p:nvSpPr>
        <p:spPr>
          <a:xfrm>
            <a:off x="400050" y="1771630"/>
            <a:ext cx="7677150" cy="1393825"/>
          </a:xfrm>
        </p:spPr>
        <p:txBody>
          <a:bodyPr/>
          <a:lstStyle/>
          <a:p>
            <a:pPr>
              <a:lnSpc>
                <a:spcPct val="90000"/>
              </a:lnSpc>
              <a:buFontTx/>
              <a:buNone/>
            </a:pPr>
            <a:r>
              <a:rPr lang="zh-CN" altLang="en-US" dirty="0">
                <a:latin typeface="隶书" panose="02010509060101010101" pitchFamily="49" charset="-122"/>
                <a:ea typeface="隶书" panose="02010509060101010101" pitchFamily="49" charset="-122"/>
              </a:rPr>
              <a:t>  </a:t>
            </a:r>
            <a:endParaRPr lang="zh-CN" altLang="en-US" sz="2400" dirty="0">
              <a:solidFill>
                <a:srgbClr val="FF0000"/>
              </a:solidFill>
              <a:latin typeface="華康中圓體" pitchFamily="1" charset="-120"/>
            </a:endParaRPr>
          </a:p>
        </p:txBody>
      </p:sp>
      <p:grpSp>
        <p:nvGrpSpPr>
          <p:cNvPr id="5" name="组合 4"/>
          <p:cNvGrpSpPr/>
          <p:nvPr/>
        </p:nvGrpSpPr>
        <p:grpSpPr>
          <a:xfrm>
            <a:off x="44195" y="376599"/>
            <a:ext cx="8908478" cy="6364769"/>
            <a:chOff x="35496" y="368300"/>
            <a:chExt cx="8908478" cy="6364769"/>
          </a:xfrm>
        </p:grpSpPr>
        <p:sp>
          <p:nvSpPr>
            <p:cNvPr id="6" name="矩形 5"/>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557974" y="1340768"/>
            <a:ext cx="8262498" cy="3130088"/>
          </a:xfrm>
          <a:prstGeom prst="rect">
            <a:avLst/>
          </a:prstGeom>
        </p:spPr>
        <p:txBody>
          <a:bodyPr wrap="square">
            <a:spAutoFit/>
          </a:bodyPr>
          <a:lstStyle/>
          <a:p>
            <a:pPr lvl="0" algn="l">
              <a:lnSpc>
                <a:spcPct val="90000"/>
              </a:lnSpc>
              <a:spcBef>
                <a:spcPct val="20000"/>
              </a:spcBef>
            </a:pPr>
            <a:r>
              <a:rPr lang="en-US" altLang="zh-CN" dirty="0" smtClean="0">
                <a:solidFill>
                  <a:srgbClr val="000000"/>
                </a:solidFill>
                <a:latin typeface="Times New Roman"/>
                <a:ea typeface="黑体" panose="02010609060101010101" pitchFamily="49" charset="-122"/>
              </a:rPr>
              <a:t>(4)</a:t>
            </a:r>
            <a:r>
              <a:rPr lang="zh-CN" altLang="en-US" dirty="0" smtClean="0">
                <a:solidFill>
                  <a:srgbClr val="000000"/>
                </a:solidFill>
                <a:latin typeface="Times New Roman"/>
                <a:ea typeface="黑体" panose="02010609060101010101" pitchFamily="49" charset="-122"/>
              </a:rPr>
              <a:t>叠加分析</a:t>
            </a:r>
            <a:r>
              <a:rPr lang="en-US" altLang="zh-CN" dirty="0" smtClean="0">
                <a:solidFill>
                  <a:srgbClr val="000000"/>
                </a:solidFill>
                <a:latin typeface="Times New Roman"/>
                <a:ea typeface="黑体" panose="02010609060101010101" pitchFamily="49" charset="-122"/>
              </a:rPr>
              <a:t>(overlay)</a:t>
            </a:r>
          </a:p>
          <a:p>
            <a:pPr lvl="0" algn="l">
              <a:lnSpc>
                <a:spcPct val="150000"/>
              </a:lnSpc>
              <a:spcBef>
                <a:spcPct val="20000"/>
              </a:spcBef>
            </a:pPr>
            <a:r>
              <a:rPr lang="zh-CN" altLang="en-US" sz="1800" dirty="0" smtClean="0">
                <a:solidFill>
                  <a:srgbClr val="000000"/>
                </a:solidFill>
                <a:latin typeface="+mj-ea"/>
                <a:ea typeface="+mj-ea"/>
              </a:rPr>
              <a:t>现实</a:t>
            </a:r>
            <a:r>
              <a:rPr lang="zh-CN" altLang="en-US" sz="1800" dirty="0">
                <a:solidFill>
                  <a:srgbClr val="000000"/>
                </a:solidFill>
                <a:latin typeface="+mj-ea"/>
                <a:ea typeface="+mj-ea"/>
              </a:rPr>
              <a:t>世界的各项地理特征在</a:t>
            </a:r>
            <a:r>
              <a:rPr lang="en-US" altLang="zh-CN" sz="1800" dirty="0">
                <a:solidFill>
                  <a:srgbClr val="000000"/>
                </a:solidFill>
                <a:latin typeface="+mj-ea"/>
                <a:ea typeface="+mj-ea"/>
              </a:rPr>
              <a:t>GIS</a:t>
            </a:r>
            <a:r>
              <a:rPr lang="zh-CN" altLang="en-US" sz="1800" dirty="0">
                <a:solidFill>
                  <a:srgbClr val="000000"/>
                </a:solidFill>
                <a:latin typeface="+mj-ea"/>
                <a:ea typeface="+mj-ea"/>
              </a:rPr>
              <a:t>中是分层显示的，将他们进行叠加分析可以再现地理景观</a:t>
            </a:r>
            <a:r>
              <a:rPr lang="zh-CN" altLang="en-US" sz="1800" dirty="0" smtClean="0">
                <a:solidFill>
                  <a:srgbClr val="000000"/>
                </a:solidFill>
                <a:latin typeface="+mj-ea"/>
                <a:ea typeface="+mj-ea"/>
              </a:rPr>
              <a:t>。</a:t>
            </a:r>
          </a:p>
          <a:p>
            <a:pPr marL="342900" indent="-342900" algn="l">
              <a:lnSpc>
                <a:spcPct val="150000"/>
              </a:lnSpc>
              <a:spcBef>
                <a:spcPct val="20000"/>
              </a:spcBef>
              <a:buFont typeface="Arial" panose="020B0604020202020204" pitchFamily="34" charset="0"/>
              <a:buChar char="•"/>
            </a:pPr>
            <a:r>
              <a:rPr lang="zh-CN" altLang="en-US" sz="1800" dirty="0">
                <a:solidFill>
                  <a:srgbClr val="000000"/>
                </a:solidFill>
                <a:latin typeface="+mj-ea"/>
              </a:rPr>
              <a:t>专题地图与数字高程模型（</a:t>
            </a:r>
            <a:r>
              <a:rPr lang="en-US" altLang="zh-CN" sz="1800" dirty="0">
                <a:solidFill>
                  <a:srgbClr val="000000"/>
                </a:solidFill>
                <a:latin typeface="+mj-ea"/>
              </a:rPr>
              <a:t>DEM</a:t>
            </a:r>
            <a:r>
              <a:rPr lang="zh-CN" altLang="en-US" sz="1800" dirty="0">
                <a:solidFill>
                  <a:srgbClr val="000000"/>
                </a:solidFill>
                <a:latin typeface="+mj-ea"/>
              </a:rPr>
              <a:t>）叠加显示</a:t>
            </a:r>
            <a:r>
              <a:rPr lang="zh-CN" altLang="en-US" sz="1800" dirty="0" smtClean="0">
                <a:solidFill>
                  <a:srgbClr val="000000"/>
                </a:solidFill>
                <a:latin typeface="+mj-ea"/>
              </a:rPr>
              <a:t>立体图</a:t>
            </a:r>
            <a:endParaRPr lang="en-US" altLang="zh-CN" sz="1800" dirty="0" smtClean="0">
              <a:solidFill>
                <a:srgbClr val="000000"/>
              </a:solidFill>
              <a:latin typeface="+mj-ea"/>
              <a:ea typeface="+mj-ea"/>
            </a:endParaRPr>
          </a:p>
          <a:p>
            <a:pPr marL="342900" lvl="0" indent="-342900" algn="l">
              <a:lnSpc>
                <a:spcPct val="150000"/>
              </a:lnSpc>
              <a:spcBef>
                <a:spcPct val="20000"/>
              </a:spcBef>
              <a:buFont typeface="Arial" panose="020B0604020202020204" pitchFamily="34" charset="0"/>
              <a:buChar char="•"/>
            </a:pPr>
            <a:r>
              <a:rPr lang="zh-CN" altLang="en-US" sz="1800" dirty="0" smtClean="0">
                <a:solidFill>
                  <a:srgbClr val="000000"/>
                </a:solidFill>
                <a:latin typeface="+mj-ea"/>
                <a:ea typeface="+mj-ea"/>
              </a:rPr>
              <a:t>点</a:t>
            </a:r>
            <a:r>
              <a:rPr lang="zh-CN" altLang="en-US" sz="1800" dirty="0">
                <a:solidFill>
                  <a:srgbClr val="000000"/>
                </a:solidFill>
                <a:latin typeface="+mj-ea"/>
                <a:ea typeface="+mj-ea"/>
              </a:rPr>
              <a:t>、线、面状图的叠加</a:t>
            </a:r>
          </a:p>
          <a:p>
            <a:pPr marL="342900" lvl="0" indent="-342900" algn="l">
              <a:lnSpc>
                <a:spcPct val="150000"/>
              </a:lnSpc>
              <a:spcBef>
                <a:spcPct val="20000"/>
              </a:spcBef>
              <a:buFont typeface="Arial" panose="020B0604020202020204" pitchFamily="34" charset="0"/>
              <a:buChar char="•"/>
            </a:pPr>
            <a:r>
              <a:rPr lang="zh-CN" altLang="en-US" sz="1800" dirty="0">
                <a:solidFill>
                  <a:srgbClr val="000000"/>
                </a:solidFill>
                <a:latin typeface="+mj-ea"/>
                <a:ea typeface="+mj-ea"/>
              </a:rPr>
              <a:t>矢量与栅格图层的叠加</a:t>
            </a:r>
          </a:p>
          <a:p>
            <a:pPr lvl="0" algn="l">
              <a:lnSpc>
                <a:spcPct val="90000"/>
              </a:lnSpc>
              <a:spcBef>
                <a:spcPct val="20000"/>
              </a:spcBef>
            </a:pPr>
            <a:endParaRPr lang="en-US" altLang="zh-CN" dirty="0">
              <a:solidFill>
                <a:srgbClr val="000000"/>
              </a:solidFill>
              <a:latin typeface="Times New Roman"/>
              <a:ea typeface="黑体" panose="02010609060101010101" pitchFamily="49" charset="-122"/>
            </a:endParaRPr>
          </a:p>
        </p:txBody>
      </p:sp>
      <p:pic>
        <p:nvPicPr>
          <p:cNvPr id="901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9960" y="3188842"/>
            <a:ext cx="4873578" cy="3048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899591" y="4996076"/>
            <a:ext cx="2088233"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矩形 9"/>
          <p:cNvSpPr/>
          <p:nvPr/>
        </p:nvSpPr>
        <p:spPr bwMode="auto">
          <a:xfrm>
            <a:off x="899591" y="4142920"/>
            <a:ext cx="1872210"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9" name="矩形 8"/>
          <p:cNvSpPr/>
          <p:nvPr/>
        </p:nvSpPr>
        <p:spPr bwMode="auto">
          <a:xfrm>
            <a:off x="899591" y="3322082"/>
            <a:ext cx="2304258"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8" name="矩形 7"/>
          <p:cNvSpPr/>
          <p:nvPr/>
        </p:nvSpPr>
        <p:spPr bwMode="auto">
          <a:xfrm>
            <a:off x="879499" y="2499576"/>
            <a:ext cx="2324349"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2" name="矩形 1"/>
          <p:cNvSpPr/>
          <p:nvPr/>
        </p:nvSpPr>
        <p:spPr bwMode="auto">
          <a:xfrm>
            <a:off x="899593" y="1687602"/>
            <a:ext cx="1440159"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043608" y="1628800"/>
            <a:ext cx="7200800" cy="3831818"/>
          </a:xfrm>
          <a:prstGeom prst="rect">
            <a:avLst/>
          </a:prstGeom>
          <a:noFill/>
        </p:spPr>
        <p:txBody>
          <a:bodyPr wrap="square" rtlCol="0">
            <a:spAutoFit/>
          </a:bodyPr>
          <a:lstStyle/>
          <a:p>
            <a:pPr algn="l">
              <a:lnSpc>
                <a:spcPct val="150000"/>
              </a:lnSpc>
            </a:pPr>
            <a:r>
              <a:rPr lang="en-US" altLang="zh-CN" sz="1800" b="1" dirty="0" smtClean="0">
                <a:latin typeface="+mn-lt"/>
                <a:ea typeface="微软雅黑" panose="020B0503020204020204" pitchFamily="34" charset="-122"/>
              </a:rPr>
              <a:t>1.GIS</a:t>
            </a:r>
            <a:r>
              <a:rPr lang="zh-CN" altLang="en-US" sz="1800" b="1" dirty="0" smtClean="0">
                <a:latin typeface="+mn-lt"/>
                <a:ea typeface="微软雅黑" panose="020B0503020204020204" pitchFamily="34" charset="-122"/>
              </a:rPr>
              <a:t>基础</a:t>
            </a:r>
            <a:endParaRPr lang="en-US" altLang="zh-CN" sz="1800" b="1" dirty="0" smtClean="0">
              <a:latin typeface="+mn-lt"/>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a:p>
            <a:pPr algn="l">
              <a:lnSpc>
                <a:spcPct val="150000"/>
              </a:lnSpc>
            </a:pPr>
            <a:r>
              <a:rPr lang="en-US" altLang="zh-CN" sz="1800" b="1" dirty="0" smtClean="0">
                <a:solidFill>
                  <a:schemeClr val="tx2"/>
                </a:solidFill>
                <a:ea typeface="微软雅黑" panose="020B0503020204020204" pitchFamily="34" charset="-122"/>
              </a:rPr>
              <a:t>2.</a:t>
            </a:r>
            <a:r>
              <a:rPr lang="zh-CN" altLang="zh-CN" sz="1800" b="1" dirty="0">
                <a:solidFill>
                  <a:schemeClr val="tx2"/>
                </a:solidFill>
                <a:ea typeface="微软雅黑" panose="020B0503020204020204" pitchFamily="34" charset="-122"/>
              </a:rPr>
              <a:t>GIS</a:t>
            </a:r>
            <a:r>
              <a:rPr lang="zh-CN" altLang="en-US" sz="1800" b="1" dirty="0">
                <a:solidFill>
                  <a:schemeClr val="tx2"/>
                </a:solidFill>
                <a:ea typeface="微软雅黑" panose="020B0503020204020204" pitchFamily="34" charset="-122"/>
              </a:rPr>
              <a:t>空间分析</a:t>
            </a:r>
            <a:r>
              <a:rPr lang="zh-CN" altLang="en-US" sz="1800" b="1" dirty="0" smtClean="0">
                <a:solidFill>
                  <a:schemeClr val="tx2"/>
                </a:solidFill>
                <a:ea typeface="微软雅黑" panose="020B0503020204020204" pitchFamily="34" charset="-122"/>
              </a:rPr>
              <a:t>功能</a:t>
            </a:r>
            <a:endParaRPr lang="en-US" altLang="zh-CN" sz="1800" b="1" dirty="0" smtClean="0">
              <a:solidFill>
                <a:schemeClr val="tx2"/>
              </a:solidFill>
              <a:ea typeface="微软雅黑" panose="020B0503020204020204" pitchFamily="34" charset="-122"/>
            </a:endParaRPr>
          </a:p>
          <a:p>
            <a:pPr algn="l">
              <a:lnSpc>
                <a:spcPct val="150000"/>
              </a:lnSpc>
            </a:pPr>
            <a:endParaRPr lang="en-US" altLang="zh-CN" sz="1800" b="1" dirty="0">
              <a:solidFill>
                <a:schemeClr val="tx2"/>
              </a:solidFill>
              <a:ea typeface="微软雅黑" panose="020B0503020204020204" pitchFamily="34" charset="-122"/>
            </a:endParaRPr>
          </a:p>
          <a:p>
            <a:pPr algn="l">
              <a:lnSpc>
                <a:spcPct val="150000"/>
              </a:lnSpc>
            </a:pPr>
            <a:r>
              <a:rPr lang="en-US" altLang="zh-CN" sz="1800" b="1" dirty="0" smtClean="0">
                <a:solidFill>
                  <a:schemeClr val="tx2"/>
                </a:solidFill>
                <a:ea typeface="微软雅黑" panose="020B0503020204020204" pitchFamily="34" charset="-122"/>
              </a:rPr>
              <a:t>3.</a:t>
            </a:r>
            <a:r>
              <a:rPr lang="zh-CN" altLang="zh-CN" sz="1800" b="1" dirty="0">
                <a:solidFill>
                  <a:schemeClr val="tx2"/>
                </a:solidFill>
                <a:ea typeface="微软雅黑" panose="020B0503020204020204" pitchFamily="34" charset="-122"/>
              </a:rPr>
              <a:t>GIS</a:t>
            </a:r>
            <a:r>
              <a:rPr lang="zh-CN" altLang="en-US" sz="1800" b="1" dirty="0">
                <a:solidFill>
                  <a:schemeClr val="tx2"/>
                </a:solidFill>
                <a:ea typeface="微软雅黑" panose="020B0503020204020204" pitchFamily="34" charset="-122"/>
              </a:rPr>
              <a:t>数据库的</a:t>
            </a:r>
            <a:r>
              <a:rPr lang="zh-CN" altLang="en-US" sz="1800" b="1" dirty="0" smtClean="0">
                <a:solidFill>
                  <a:schemeClr val="tx2"/>
                </a:solidFill>
                <a:ea typeface="微软雅黑" panose="020B0503020204020204" pitchFamily="34" charset="-122"/>
              </a:rPr>
              <a:t>构建</a:t>
            </a:r>
            <a:endParaRPr lang="en-US" altLang="zh-CN" sz="1800" b="1" dirty="0" smtClean="0">
              <a:solidFill>
                <a:schemeClr val="tx2"/>
              </a:solidFill>
              <a:ea typeface="微软雅黑" panose="020B0503020204020204" pitchFamily="34" charset="-122"/>
            </a:endParaRPr>
          </a:p>
          <a:p>
            <a:pPr algn="l">
              <a:lnSpc>
                <a:spcPct val="150000"/>
              </a:lnSpc>
            </a:pPr>
            <a:endParaRPr lang="en-US" altLang="zh-CN" sz="1800" b="1" dirty="0" smtClean="0">
              <a:solidFill>
                <a:schemeClr val="tx2"/>
              </a:solidFill>
              <a:latin typeface="+mn-lt"/>
              <a:ea typeface="微软雅黑" panose="020B0503020204020204" pitchFamily="34" charset="-122"/>
            </a:endParaRPr>
          </a:p>
          <a:p>
            <a:pPr algn="l">
              <a:lnSpc>
                <a:spcPct val="150000"/>
              </a:lnSpc>
            </a:pPr>
            <a:r>
              <a:rPr lang="en-US" altLang="zh-CN" sz="1800" b="1" dirty="0" smtClean="0">
                <a:solidFill>
                  <a:schemeClr val="tx2"/>
                </a:solidFill>
                <a:latin typeface="+mn-lt"/>
                <a:ea typeface="微软雅黑" panose="020B0503020204020204" pitchFamily="34" charset="-122"/>
              </a:rPr>
              <a:t>4.</a:t>
            </a:r>
            <a:r>
              <a:rPr lang="zh-CN" altLang="en-US" sz="1800" b="1" dirty="0" smtClean="0">
                <a:solidFill>
                  <a:schemeClr val="tx2"/>
                </a:solidFill>
                <a:latin typeface="+mn-lt"/>
                <a:ea typeface="微软雅黑" panose="020B0503020204020204" pitchFamily="34" charset="-122"/>
              </a:rPr>
              <a:t>常用</a:t>
            </a:r>
            <a:r>
              <a:rPr lang="zh-CN" altLang="zh-CN" sz="1800" b="1" dirty="0">
                <a:solidFill>
                  <a:schemeClr val="tx2"/>
                </a:solidFill>
                <a:latin typeface="+mn-lt"/>
                <a:ea typeface="微软雅黑" panose="020B0503020204020204" pitchFamily="34" charset="-122"/>
              </a:rPr>
              <a:t>GIS</a:t>
            </a:r>
            <a:r>
              <a:rPr lang="zh-CN" altLang="en-US" sz="1800" b="1" dirty="0" smtClean="0">
                <a:solidFill>
                  <a:schemeClr val="tx2"/>
                </a:solidFill>
                <a:latin typeface="+mn-lt"/>
                <a:ea typeface="微软雅黑" panose="020B0503020204020204" pitchFamily="34" charset="-122"/>
              </a:rPr>
              <a:t>软件</a:t>
            </a:r>
            <a:endParaRPr lang="en-US" altLang="zh-CN" sz="1800" b="1" dirty="0" smtClean="0">
              <a:solidFill>
                <a:schemeClr val="tx2"/>
              </a:solidFill>
              <a:latin typeface="+mn-lt"/>
              <a:ea typeface="微软雅黑" panose="020B0503020204020204" pitchFamily="34" charset="-122"/>
            </a:endParaRPr>
          </a:p>
          <a:p>
            <a:pPr algn="l">
              <a:lnSpc>
                <a:spcPct val="150000"/>
              </a:lnSpc>
            </a:pPr>
            <a:endParaRPr lang="en-US" altLang="zh-CN" sz="1800" b="1" dirty="0" smtClean="0">
              <a:solidFill>
                <a:schemeClr val="tx2"/>
              </a:solidFill>
              <a:latin typeface="+mn-lt"/>
              <a:ea typeface="微软雅黑" panose="020B0503020204020204" pitchFamily="34" charset="-122"/>
            </a:endParaRPr>
          </a:p>
          <a:p>
            <a:pPr algn="l">
              <a:lnSpc>
                <a:spcPct val="150000"/>
              </a:lnSpc>
            </a:pPr>
            <a:r>
              <a:rPr lang="en-US" altLang="zh-CN" sz="1800" b="1" dirty="0" smtClean="0">
                <a:solidFill>
                  <a:schemeClr val="tx2"/>
                </a:solidFill>
                <a:latin typeface="+mn-lt"/>
                <a:ea typeface="微软雅黑" panose="020B0503020204020204" pitchFamily="34" charset="-122"/>
              </a:rPr>
              <a:t>5.GIS</a:t>
            </a:r>
            <a:r>
              <a:rPr lang="zh-CN" altLang="en-US" sz="1800" b="1" dirty="0" smtClean="0">
                <a:solidFill>
                  <a:schemeClr val="tx2"/>
                </a:solidFill>
                <a:latin typeface="+mn-lt"/>
                <a:ea typeface="微软雅黑" panose="020B0503020204020204" pitchFamily="34" charset="-122"/>
              </a:rPr>
              <a:t>的发展趋势</a:t>
            </a:r>
            <a:endParaRPr lang="en-US" altLang="zh-CN" sz="1800" b="1" dirty="0" smtClean="0">
              <a:solidFill>
                <a:schemeClr val="tx2"/>
              </a:solidFill>
              <a:latin typeface="+mn-lt"/>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ChangeArrowheads="1"/>
          </p:cNvSpPr>
          <p:nvPr>
            <p:ph type="body" sz="half" idx="1"/>
          </p:nvPr>
        </p:nvSpPr>
        <p:spPr>
          <a:xfrm>
            <a:off x="685800" y="1676400"/>
            <a:ext cx="7677150" cy="757238"/>
          </a:xfrm>
        </p:spPr>
        <p:txBody>
          <a:bodyPr/>
          <a:lstStyle/>
          <a:p>
            <a:pPr>
              <a:lnSpc>
                <a:spcPct val="90000"/>
              </a:lnSpc>
              <a:buFontTx/>
              <a:buNone/>
            </a:pPr>
            <a:r>
              <a:rPr lang="zh-CN" altLang="en-US" sz="2400" dirty="0">
                <a:solidFill>
                  <a:srgbClr val="FF0000"/>
                </a:solidFill>
                <a:latin typeface="宋体" panose="02010600030101010101" pitchFamily="2" charset="-122"/>
              </a:rPr>
              <a:t>  </a:t>
            </a:r>
            <a:endParaRPr lang="zh-CN" altLang="en-US" sz="2400" dirty="0">
              <a:latin typeface="隶书" panose="02010509060101010101" pitchFamily="49" charset="-122"/>
              <a:ea typeface="隶书" panose="02010509060101010101" pitchFamily="49" charset="-122"/>
            </a:endParaRPr>
          </a:p>
        </p:txBody>
      </p:sp>
      <p:sp>
        <p:nvSpPr>
          <p:cNvPr id="47109" name="Rectangle 5"/>
          <p:cNvSpPr>
            <a:spLocks noChangeArrowheads="1"/>
          </p:cNvSpPr>
          <p:nvPr/>
        </p:nvSpPr>
        <p:spPr bwMode="auto">
          <a:xfrm>
            <a:off x="3457575" y="2533650"/>
            <a:ext cx="914400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47111" name="Rectangle 7"/>
          <p:cNvSpPr>
            <a:spLocks noChangeArrowheads="1"/>
          </p:cNvSpPr>
          <p:nvPr/>
        </p:nvSpPr>
        <p:spPr bwMode="auto">
          <a:xfrm>
            <a:off x="4337278" y="5945444"/>
            <a:ext cx="2952328" cy="307777"/>
          </a:xfrm>
          <a:prstGeom prst="rect">
            <a:avLst/>
          </a:prstGeom>
          <a:noFill/>
          <a:ln>
            <a:noFill/>
          </a:ln>
          <a:extLst>
            <a:ext uri="{909E8E84-426E-40DD-AFC4-6F175D3DCCD1}">
              <a14:hiddenFill xmlns:a14="http://schemas.microsoft.com/office/drawing/2010/main">
                <a:gradFill rotWithShape="0">
                  <a:gsLst>
                    <a:gs pos="0">
                      <a:schemeClr val="accent1"/>
                    </a:gs>
                    <a:gs pos="100000">
                      <a:schemeClr val="bg1"/>
                    </a:gs>
                  </a:gsLst>
                  <a:path path="shape">
                    <a:fillToRect l="50000" t="50000" r="50000" b="50000"/>
                  </a:path>
                </a:gra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r>
              <a:rPr lang="zh-CN" altLang="en-US" sz="1400" dirty="0">
                <a:latin typeface="黑体" panose="02010609060101010101" pitchFamily="49" charset="-122"/>
                <a:ea typeface="黑体" panose="02010609060101010101" pitchFamily="49" charset="-122"/>
              </a:rPr>
              <a:t>城市两点间最佳路径的选择示意图 </a:t>
            </a:r>
          </a:p>
        </p:txBody>
      </p:sp>
      <p:grpSp>
        <p:nvGrpSpPr>
          <p:cNvPr id="9" name="组合 8"/>
          <p:cNvGrpSpPr/>
          <p:nvPr/>
        </p:nvGrpSpPr>
        <p:grpSpPr>
          <a:xfrm>
            <a:off x="44195" y="376599"/>
            <a:ext cx="8908478" cy="6364769"/>
            <a:chOff x="35496" y="368300"/>
            <a:chExt cx="8908478" cy="6364769"/>
          </a:xfrm>
        </p:grpSpPr>
        <p:sp>
          <p:nvSpPr>
            <p:cNvPr id="10" name="矩形 9"/>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1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4" name="矩形 3"/>
          <p:cNvSpPr/>
          <p:nvPr/>
        </p:nvSpPr>
        <p:spPr>
          <a:xfrm>
            <a:off x="557974" y="1258542"/>
            <a:ext cx="7848872" cy="4665893"/>
          </a:xfrm>
          <a:prstGeom prst="rect">
            <a:avLst/>
          </a:prstGeom>
        </p:spPr>
        <p:txBody>
          <a:bodyPr wrap="square">
            <a:spAutoFit/>
          </a:bodyPr>
          <a:lstStyle/>
          <a:p>
            <a:pPr lvl="0" algn="l">
              <a:lnSpc>
                <a:spcPct val="90000"/>
              </a:lnSpc>
              <a:spcBef>
                <a:spcPct val="20000"/>
              </a:spcBef>
            </a:pPr>
            <a:r>
              <a:rPr lang="en-US" altLang="zh-CN" dirty="0" smtClean="0">
                <a:solidFill>
                  <a:srgbClr val="000000"/>
                </a:solidFill>
                <a:latin typeface="Times New Roman"/>
                <a:ea typeface="黑体" panose="02010609060101010101" pitchFamily="49" charset="-122"/>
              </a:rPr>
              <a:t>(5)</a:t>
            </a:r>
            <a:r>
              <a:rPr lang="zh-CN" altLang="en-US" dirty="0" smtClean="0">
                <a:solidFill>
                  <a:srgbClr val="000000"/>
                </a:solidFill>
                <a:latin typeface="Times New Roman"/>
                <a:ea typeface="黑体" panose="02010609060101010101" pitchFamily="49" charset="-122"/>
              </a:rPr>
              <a:t>网络分析</a:t>
            </a:r>
            <a:endParaRPr lang="en-US" altLang="zh-CN" dirty="0" smtClean="0">
              <a:solidFill>
                <a:srgbClr val="000000"/>
              </a:solidFill>
              <a:latin typeface="Times New Roman"/>
              <a:ea typeface="黑体" panose="02010609060101010101" pitchFamily="49" charset="-122"/>
            </a:endParaRPr>
          </a:p>
          <a:p>
            <a:pPr lvl="0" algn="l">
              <a:lnSpc>
                <a:spcPct val="150000"/>
              </a:lnSpc>
              <a:spcBef>
                <a:spcPct val="20000"/>
              </a:spcBef>
            </a:pPr>
            <a:r>
              <a:rPr lang="zh-CN" altLang="en-US" sz="1600" dirty="0" smtClean="0">
                <a:solidFill>
                  <a:srgbClr val="000000"/>
                </a:solidFill>
                <a:latin typeface="+mj-ea"/>
                <a:ea typeface="+mj-ea"/>
              </a:rPr>
              <a:t>目的</a:t>
            </a:r>
            <a:r>
              <a:rPr lang="zh-CN" altLang="en-US" sz="1600" dirty="0">
                <a:solidFill>
                  <a:srgbClr val="000000"/>
                </a:solidFill>
                <a:latin typeface="+mj-ea"/>
                <a:ea typeface="+mj-ea"/>
              </a:rPr>
              <a:t>是研究、筹划一项网络（交通网络、电线、地下管线等）工程如何安排，并使其运行效果最好 </a:t>
            </a:r>
            <a:endParaRPr lang="en-US" altLang="zh-CN" sz="1600" dirty="0" smtClean="0">
              <a:solidFill>
                <a:srgbClr val="000000"/>
              </a:solidFill>
              <a:latin typeface="+mj-ea"/>
              <a:ea typeface="+mj-ea"/>
            </a:endParaRPr>
          </a:p>
          <a:p>
            <a:pPr marL="342900" lvl="0" indent="-342900" algn="l">
              <a:lnSpc>
                <a:spcPct val="150000"/>
              </a:lnSpc>
              <a:spcBef>
                <a:spcPct val="20000"/>
              </a:spcBef>
              <a:buFont typeface="Arial" panose="020B0604020202020204" pitchFamily="34" charset="0"/>
              <a:buChar char="•"/>
            </a:pPr>
            <a:r>
              <a:rPr lang="zh-CN" altLang="en-US" sz="1600" dirty="0">
                <a:solidFill>
                  <a:srgbClr val="000000"/>
                </a:solidFill>
                <a:latin typeface="+mj-ea"/>
                <a:ea typeface="+mj-ea"/>
              </a:rPr>
              <a:t>最佳路径分析</a:t>
            </a:r>
          </a:p>
          <a:p>
            <a:pPr lvl="0" algn="l">
              <a:lnSpc>
                <a:spcPct val="150000"/>
              </a:lnSpc>
              <a:spcBef>
                <a:spcPct val="20000"/>
              </a:spcBef>
            </a:pPr>
            <a:r>
              <a:rPr lang="zh-CN" altLang="en-US" sz="1400" dirty="0" smtClean="0">
                <a:solidFill>
                  <a:srgbClr val="000000"/>
                </a:solidFill>
                <a:latin typeface="+mj-ea"/>
                <a:ea typeface="+mj-ea"/>
              </a:rPr>
              <a:t>      最</a:t>
            </a:r>
            <a:r>
              <a:rPr lang="zh-CN" altLang="en-US" sz="1400" dirty="0">
                <a:solidFill>
                  <a:srgbClr val="000000"/>
                </a:solidFill>
                <a:latin typeface="+mj-ea"/>
                <a:ea typeface="+mj-ea"/>
              </a:rPr>
              <a:t>短路径</a:t>
            </a:r>
          </a:p>
          <a:p>
            <a:pPr lvl="0" algn="l">
              <a:lnSpc>
                <a:spcPct val="150000"/>
              </a:lnSpc>
              <a:spcBef>
                <a:spcPct val="20000"/>
              </a:spcBef>
            </a:pPr>
            <a:r>
              <a:rPr lang="zh-CN" altLang="en-US" sz="1400" dirty="0" smtClean="0">
                <a:solidFill>
                  <a:srgbClr val="000000"/>
                </a:solidFill>
                <a:latin typeface="+mj-ea"/>
                <a:ea typeface="+mj-ea"/>
              </a:rPr>
              <a:t>      最低</a:t>
            </a:r>
            <a:r>
              <a:rPr lang="zh-CN" altLang="en-US" sz="1400" dirty="0">
                <a:solidFill>
                  <a:srgbClr val="000000"/>
                </a:solidFill>
                <a:latin typeface="+mj-ea"/>
                <a:ea typeface="+mj-ea"/>
              </a:rPr>
              <a:t>耗费路径</a:t>
            </a:r>
          </a:p>
          <a:p>
            <a:pPr lvl="0" algn="l">
              <a:lnSpc>
                <a:spcPct val="150000"/>
              </a:lnSpc>
              <a:spcBef>
                <a:spcPct val="20000"/>
              </a:spcBef>
            </a:pPr>
            <a:r>
              <a:rPr lang="zh-CN" altLang="en-US" sz="1400" dirty="0" smtClean="0">
                <a:solidFill>
                  <a:srgbClr val="000000"/>
                </a:solidFill>
                <a:latin typeface="+mj-ea"/>
                <a:ea typeface="+mj-ea"/>
              </a:rPr>
              <a:t>      动态</a:t>
            </a:r>
            <a:r>
              <a:rPr lang="zh-CN" altLang="en-US" sz="1400" dirty="0">
                <a:solidFill>
                  <a:srgbClr val="000000"/>
                </a:solidFill>
                <a:latin typeface="+mj-ea"/>
                <a:ea typeface="+mj-ea"/>
              </a:rPr>
              <a:t>最佳路径分析</a:t>
            </a:r>
          </a:p>
          <a:p>
            <a:pPr marL="342900" lvl="0" indent="-342900" algn="l">
              <a:lnSpc>
                <a:spcPct val="150000"/>
              </a:lnSpc>
              <a:spcBef>
                <a:spcPct val="20000"/>
              </a:spcBef>
              <a:buFont typeface="Arial" panose="020B0604020202020204" pitchFamily="34" charset="0"/>
              <a:buChar char="•"/>
            </a:pPr>
            <a:r>
              <a:rPr lang="zh-CN" altLang="en-US" sz="1600" dirty="0">
                <a:solidFill>
                  <a:srgbClr val="000000"/>
                </a:solidFill>
                <a:latin typeface="+mj-ea"/>
                <a:ea typeface="+mj-ea"/>
              </a:rPr>
              <a:t>资源分配</a:t>
            </a:r>
          </a:p>
          <a:p>
            <a:pPr lvl="0" algn="l">
              <a:lnSpc>
                <a:spcPct val="150000"/>
              </a:lnSpc>
              <a:spcBef>
                <a:spcPct val="20000"/>
              </a:spcBef>
            </a:pPr>
            <a:r>
              <a:rPr lang="zh-CN" altLang="en-US" sz="1400" dirty="0" smtClean="0">
                <a:solidFill>
                  <a:srgbClr val="000000"/>
                </a:solidFill>
                <a:latin typeface="+mj-ea"/>
                <a:ea typeface="+mj-ea"/>
              </a:rPr>
              <a:t>      消防站</a:t>
            </a:r>
            <a:r>
              <a:rPr lang="zh-CN" altLang="en-US" sz="1400" dirty="0">
                <a:solidFill>
                  <a:srgbClr val="000000"/>
                </a:solidFill>
                <a:latin typeface="+mj-ea"/>
                <a:ea typeface="+mj-ea"/>
              </a:rPr>
              <a:t>点分布</a:t>
            </a:r>
          </a:p>
          <a:p>
            <a:pPr lvl="0" algn="l">
              <a:lnSpc>
                <a:spcPct val="150000"/>
              </a:lnSpc>
              <a:spcBef>
                <a:spcPct val="20000"/>
              </a:spcBef>
            </a:pPr>
            <a:r>
              <a:rPr lang="zh-CN" altLang="en-US" sz="1400" dirty="0" smtClean="0">
                <a:solidFill>
                  <a:srgbClr val="000000"/>
                </a:solidFill>
                <a:latin typeface="+mj-ea"/>
                <a:ea typeface="+mj-ea"/>
              </a:rPr>
              <a:t>      求援</a:t>
            </a:r>
            <a:r>
              <a:rPr lang="zh-CN" altLang="en-US" sz="1400" dirty="0">
                <a:solidFill>
                  <a:srgbClr val="000000"/>
                </a:solidFill>
                <a:latin typeface="+mj-ea"/>
                <a:ea typeface="+mj-ea"/>
              </a:rPr>
              <a:t>区划分 </a:t>
            </a:r>
          </a:p>
          <a:p>
            <a:pPr marL="342900" lvl="0" indent="-342900" algn="l">
              <a:lnSpc>
                <a:spcPct val="150000"/>
              </a:lnSpc>
              <a:spcBef>
                <a:spcPct val="20000"/>
              </a:spcBef>
              <a:buFont typeface="Arial" panose="020B0604020202020204" pitchFamily="34" charset="0"/>
              <a:buChar char="•"/>
            </a:pPr>
            <a:r>
              <a:rPr lang="zh-CN" altLang="en-US" sz="1600" dirty="0">
                <a:solidFill>
                  <a:srgbClr val="000000"/>
                </a:solidFill>
                <a:latin typeface="+mj-ea"/>
                <a:ea typeface="+mj-ea"/>
              </a:rPr>
              <a:t>地址匹配</a:t>
            </a:r>
          </a:p>
          <a:p>
            <a:pPr lvl="0" algn="l">
              <a:lnSpc>
                <a:spcPct val="150000"/>
              </a:lnSpc>
              <a:spcBef>
                <a:spcPct val="20000"/>
              </a:spcBef>
            </a:pPr>
            <a:r>
              <a:rPr lang="zh-CN" altLang="en-US" sz="1400" dirty="0" smtClean="0">
                <a:solidFill>
                  <a:srgbClr val="000000"/>
                </a:solidFill>
                <a:latin typeface="+mj-ea"/>
                <a:ea typeface="+mj-ea"/>
              </a:rPr>
              <a:t>      根据</a:t>
            </a:r>
            <a:r>
              <a:rPr lang="zh-CN" altLang="en-US" sz="1400" dirty="0">
                <a:solidFill>
                  <a:srgbClr val="000000"/>
                </a:solidFill>
                <a:latin typeface="+mj-ea"/>
                <a:ea typeface="+mj-ea"/>
              </a:rPr>
              <a:t>地址查询</a:t>
            </a:r>
            <a:r>
              <a:rPr lang="zh-CN" altLang="en-US" sz="1400" dirty="0" smtClean="0">
                <a:solidFill>
                  <a:srgbClr val="000000"/>
                </a:solidFill>
                <a:latin typeface="+mj-ea"/>
                <a:ea typeface="+mj-ea"/>
              </a:rPr>
              <a:t>地理位置</a:t>
            </a:r>
            <a:endParaRPr lang="zh-CN" altLang="en-US" sz="1400" dirty="0">
              <a:solidFill>
                <a:srgbClr val="000000"/>
              </a:solidFill>
              <a:latin typeface="+mj-ea"/>
              <a:ea typeface="+mj-ea"/>
            </a:endParaRPr>
          </a:p>
        </p:txBody>
      </p:sp>
      <p:pic>
        <p:nvPicPr>
          <p:cNvPr id="47110" name="Picture 6" descr="network"/>
          <p:cNvPicPr>
            <a:picLocks noChangeArrowheads="1"/>
          </p:cNvPicPr>
          <p:nvPr/>
        </p:nvPicPr>
        <p:blipFill>
          <a:blip r:embed="rId3">
            <a:extLst>
              <a:ext uri="{28A0092B-C50C-407E-A947-70E740481C1C}">
                <a14:useLocalDpi xmlns:a14="http://schemas.microsoft.com/office/drawing/2010/main" val="0"/>
              </a:ext>
            </a:extLst>
          </a:blip>
          <a:srcRect l="33347" t="27800" r="22665" b="24268"/>
          <a:stretch>
            <a:fillRect/>
          </a:stretch>
        </p:blipFill>
        <p:spPr bwMode="auto">
          <a:xfrm>
            <a:off x="3220038" y="2204863"/>
            <a:ext cx="5186808" cy="37195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642142" y="1916832"/>
            <a:ext cx="8178330" cy="3960440"/>
          </a:xfrm>
        </p:spPr>
        <p:txBody>
          <a:bodyPr>
            <a:normAutofit/>
          </a:bodyPr>
          <a:lstStyle/>
          <a:p>
            <a:pPr marL="0" indent="0">
              <a:lnSpc>
                <a:spcPct val="150000"/>
              </a:lnSpc>
              <a:buNone/>
            </a:pPr>
            <a:r>
              <a:rPr lang="zh-CN" altLang="en-US" sz="1800" dirty="0" smtClean="0">
                <a:latin typeface="+mj-ea"/>
                <a:ea typeface="+mj-ea"/>
              </a:rPr>
              <a:t>将</a:t>
            </a:r>
            <a:r>
              <a:rPr lang="zh-CN" altLang="en-US" sz="1800" dirty="0">
                <a:latin typeface="+mj-ea"/>
                <a:ea typeface="+mj-ea"/>
              </a:rPr>
              <a:t>不同专题的空间资料予以组合、运算，以分析特定的空间议题，如位置选址、适宜性</a:t>
            </a:r>
            <a:r>
              <a:rPr lang="zh-CN" altLang="en-US" sz="1800" dirty="0" smtClean="0">
                <a:latin typeface="+mj-ea"/>
                <a:ea typeface="+mj-ea"/>
              </a:rPr>
              <a:t>分析</a:t>
            </a:r>
            <a:endParaRPr lang="zh-CN" altLang="en-US" sz="1800" dirty="0">
              <a:latin typeface="+mj-ea"/>
              <a:ea typeface="+mj-ea"/>
            </a:endParaRPr>
          </a:p>
          <a:p>
            <a:pPr marL="342900" lvl="1" indent="-342900">
              <a:lnSpc>
                <a:spcPct val="150000"/>
              </a:lnSpc>
              <a:spcBef>
                <a:spcPts val="0"/>
              </a:spcBef>
              <a:buFont typeface="Arial" panose="020B0604020202020204" pitchFamily="34" charset="0"/>
              <a:buChar char="•"/>
            </a:pPr>
            <a:r>
              <a:rPr lang="zh-CN" altLang="en-US" sz="1600" dirty="0" smtClean="0">
                <a:latin typeface="+mj-ea"/>
                <a:ea typeface="+mj-ea"/>
              </a:rPr>
              <a:t>城市规划</a:t>
            </a:r>
            <a:r>
              <a:rPr lang="zh-CN" altLang="en-US" sz="1600" dirty="0">
                <a:latin typeface="+mj-ea"/>
                <a:ea typeface="+mj-ea"/>
              </a:rPr>
              <a:t>与开发</a:t>
            </a:r>
          </a:p>
          <a:p>
            <a:pPr marL="342900" lvl="1" indent="-342900">
              <a:lnSpc>
                <a:spcPct val="150000"/>
              </a:lnSpc>
              <a:spcBef>
                <a:spcPts val="0"/>
              </a:spcBef>
              <a:buFont typeface="Arial" panose="020B0604020202020204" pitchFamily="34" charset="0"/>
              <a:buChar char="•"/>
            </a:pPr>
            <a:r>
              <a:rPr lang="zh-CN" altLang="en-US" sz="1600" dirty="0" smtClean="0">
                <a:latin typeface="+mj-ea"/>
                <a:ea typeface="+mj-ea"/>
              </a:rPr>
              <a:t>城市</a:t>
            </a:r>
            <a:r>
              <a:rPr lang="zh-CN" altLang="en-US" sz="1600" dirty="0">
                <a:latin typeface="+mj-ea"/>
                <a:ea typeface="+mj-ea"/>
              </a:rPr>
              <a:t>发展</a:t>
            </a:r>
            <a:r>
              <a:rPr lang="zh-CN" altLang="en-US" sz="1600" dirty="0" smtClean="0">
                <a:latin typeface="+mj-ea"/>
                <a:ea typeface="+mj-ea"/>
              </a:rPr>
              <a:t>程度评估</a:t>
            </a:r>
            <a:endParaRPr lang="zh-CN" altLang="en-US" sz="1600" dirty="0">
              <a:latin typeface="+mj-ea"/>
              <a:ea typeface="+mj-ea"/>
            </a:endParaRPr>
          </a:p>
        </p:txBody>
      </p:sp>
      <p:pic>
        <p:nvPicPr>
          <p:cNvPr id="48133" name="Picture 5" descr="xuanwu01"/>
          <p:cNvPicPr>
            <a:picLocks noChangeAspect="1" noChangeArrowheads="1"/>
          </p:cNvPicPr>
          <p:nvPr/>
        </p:nvPicPr>
        <p:blipFill>
          <a:blip r:embed="rId3">
            <a:extLst>
              <a:ext uri="{28A0092B-C50C-407E-A947-70E740481C1C}">
                <a14:useLocalDpi xmlns:a14="http://schemas.microsoft.com/office/drawing/2010/main" val="0"/>
              </a:ext>
            </a:extLst>
          </a:blip>
          <a:srcRect b="3012"/>
          <a:stretch>
            <a:fillRect/>
          </a:stretch>
        </p:blipFill>
        <p:spPr bwMode="auto">
          <a:xfrm>
            <a:off x="3275856" y="2564068"/>
            <a:ext cx="4480777" cy="367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组合 5"/>
          <p:cNvGrpSpPr/>
          <p:nvPr/>
        </p:nvGrpSpPr>
        <p:grpSpPr>
          <a:xfrm>
            <a:off x="44195" y="376599"/>
            <a:ext cx="8908478" cy="6364769"/>
            <a:chOff x="35496" y="368300"/>
            <a:chExt cx="8908478" cy="6364769"/>
          </a:xfrm>
        </p:grpSpPr>
        <p:sp>
          <p:nvSpPr>
            <p:cNvPr id="7" name="矩形 6"/>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504557" y="1383159"/>
            <a:ext cx="5147563" cy="461665"/>
          </a:xfrm>
          <a:prstGeom prst="rect">
            <a:avLst/>
          </a:prstGeom>
        </p:spPr>
        <p:txBody>
          <a:bodyPr wrap="none">
            <a:spAutoFit/>
          </a:bodyPr>
          <a:lstStyle/>
          <a:p>
            <a:pPr lvl="0" algn="l">
              <a:spcBef>
                <a:spcPct val="20000"/>
              </a:spcBef>
            </a:pPr>
            <a:r>
              <a:rPr lang="en-US" altLang="zh-CN" dirty="0" smtClean="0">
                <a:solidFill>
                  <a:srgbClr val="000000"/>
                </a:solidFill>
                <a:latin typeface="Times New Roman"/>
                <a:ea typeface="黑体" panose="02010609060101010101" pitchFamily="49" charset="-122"/>
              </a:rPr>
              <a:t>(6)</a:t>
            </a:r>
            <a:r>
              <a:rPr lang="zh-CN" altLang="en-US" dirty="0" smtClean="0">
                <a:solidFill>
                  <a:srgbClr val="000000"/>
                </a:solidFill>
                <a:latin typeface="Times New Roman"/>
                <a:ea typeface="黑体" panose="02010609060101010101" pitchFamily="49" charset="-122"/>
              </a:rPr>
              <a:t>适宜</a:t>
            </a:r>
            <a:r>
              <a:rPr lang="zh-CN" altLang="en-US" dirty="0">
                <a:solidFill>
                  <a:srgbClr val="000000"/>
                </a:solidFill>
                <a:latin typeface="Times New Roman"/>
                <a:ea typeface="黑体" panose="02010609060101010101" pitchFamily="49" charset="-122"/>
              </a:rPr>
              <a:t>性分析（ </a:t>
            </a:r>
            <a:r>
              <a:rPr lang="en-US" altLang="zh-CN" dirty="0">
                <a:solidFill>
                  <a:srgbClr val="000000"/>
                </a:solidFill>
                <a:latin typeface="Times New Roman"/>
                <a:ea typeface="黑体" panose="02010609060101010101" pitchFamily="49" charset="-122"/>
              </a:rPr>
              <a:t>suitability analysis </a:t>
            </a:r>
            <a:r>
              <a:rPr lang="zh-CN" altLang="en-US" dirty="0">
                <a:solidFill>
                  <a:srgbClr val="000000"/>
                </a:solidFill>
                <a:latin typeface="Times New Roman"/>
                <a:ea typeface="黑体" panose="02010609060101010101" pitchFamily="49" charset="-122"/>
              </a:rPr>
              <a:t>）</a:t>
            </a:r>
            <a:endParaRPr lang="en-US" altLang="zh-CN" dirty="0">
              <a:solidFill>
                <a:srgbClr val="000000"/>
              </a:solidFill>
              <a:latin typeface="Times New Roman"/>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0" fill="hold">
                                          <p:stCondLst>
                                            <p:cond delay="0"/>
                                          </p:stCondLst>
                                        </p:cTn>
                                        <p:tgtEl>
                                          <p:spTgt spid="48133"/>
                                        </p:tgtEl>
                                        <p:attrNameLst>
                                          <p:attrName>style.visibility</p:attrName>
                                        </p:attrNameLst>
                                      </p:cBhvr>
                                      <p:to>
                                        <p:strVal val="visible"/>
                                      </p:to>
                                    </p:set>
                                    <p:animEffect>
                                      <p:cBhvr>
                                        <p:cTn id="7" dur="500"/>
                                        <p:tgtEl>
                                          <p:spTgt spid="481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p:cNvSpPr>
            <a:spLocks noGrp="1" noChangeArrowheads="1"/>
          </p:cNvSpPr>
          <p:nvPr>
            <p:ph type="body" sz="half" idx="1"/>
          </p:nvPr>
        </p:nvSpPr>
        <p:spPr>
          <a:xfrm>
            <a:off x="642142" y="1916832"/>
            <a:ext cx="8178330" cy="1512168"/>
          </a:xfrm>
        </p:spPr>
        <p:txBody>
          <a:bodyPr>
            <a:normAutofit/>
          </a:bodyPr>
          <a:lstStyle/>
          <a:p>
            <a:pPr marL="0" indent="0">
              <a:lnSpc>
                <a:spcPct val="150000"/>
              </a:lnSpc>
              <a:buNone/>
            </a:pPr>
            <a:r>
              <a:rPr lang="en-US" altLang="zh-CN" sz="1800" dirty="0" smtClean="0">
                <a:latin typeface="+mj-ea"/>
                <a:ea typeface="+mj-ea"/>
              </a:rPr>
              <a:t>1</a:t>
            </a:r>
            <a:r>
              <a:rPr lang="zh-CN" altLang="en-US" sz="1800" dirty="0" smtClean="0">
                <a:latin typeface="+mj-ea"/>
                <a:ea typeface="+mj-ea"/>
              </a:rPr>
              <a:t>）填</a:t>
            </a:r>
            <a:r>
              <a:rPr lang="en-US" altLang="zh-CN" sz="1800" dirty="0" smtClean="0">
                <a:latin typeface="+mj-ea"/>
                <a:ea typeface="+mj-ea"/>
              </a:rPr>
              <a:t>/</a:t>
            </a:r>
            <a:r>
              <a:rPr lang="zh-CN" altLang="en-US" sz="1800" dirty="0" smtClean="0">
                <a:latin typeface="+mj-ea"/>
                <a:ea typeface="+mj-ea"/>
              </a:rPr>
              <a:t>挖方分析</a:t>
            </a:r>
            <a:endParaRPr lang="en-US" altLang="zh-CN" sz="1800" dirty="0" smtClean="0">
              <a:latin typeface="+mj-ea"/>
              <a:ea typeface="+mj-ea"/>
            </a:endParaRPr>
          </a:p>
          <a:p>
            <a:pPr marL="0" indent="0">
              <a:lnSpc>
                <a:spcPct val="150000"/>
              </a:lnSpc>
              <a:buNone/>
            </a:pPr>
            <a:r>
              <a:rPr lang="en-US" altLang="zh-CN" sz="1800" dirty="0" smtClean="0">
                <a:latin typeface="+mj-ea"/>
                <a:ea typeface="+mj-ea"/>
              </a:rPr>
              <a:t>2</a:t>
            </a:r>
            <a:r>
              <a:rPr lang="zh-CN" altLang="en-US" sz="1800" dirty="0" smtClean="0">
                <a:latin typeface="+mj-ea"/>
                <a:ea typeface="+mj-ea"/>
              </a:rPr>
              <a:t>）透视分析</a:t>
            </a:r>
            <a:endParaRPr lang="en-US" altLang="zh-CN" sz="1800" dirty="0" smtClean="0">
              <a:latin typeface="+mj-ea"/>
              <a:ea typeface="+mj-ea"/>
            </a:endParaRPr>
          </a:p>
          <a:p>
            <a:pPr marL="0" indent="0">
              <a:lnSpc>
                <a:spcPct val="150000"/>
              </a:lnSpc>
              <a:buNone/>
            </a:pPr>
            <a:r>
              <a:rPr lang="en-US" altLang="zh-CN" sz="1800" dirty="0" smtClean="0">
                <a:latin typeface="+mj-ea"/>
                <a:ea typeface="+mj-ea"/>
              </a:rPr>
              <a:t>3</a:t>
            </a:r>
            <a:r>
              <a:rPr lang="zh-CN" altLang="en-US" sz="1800" dirty="0" smtClean="0">
                <a:latin typeface="+mj-ea"/>
                <a:ea typeface="+mj-ea"/>
              </a:rPr>
              <a:t>）洪水淹没分析</a:t>
            </a:r>
            <a:endParaRPr lang="en-US" altLang="zh-CN" sz="1800" dirty="0" smtClean="0">
              <a:latin typeface="+mj-ea"/>
              <a:ea typeface="+mj-ea"/>
            </a:endParaRPr>
          </a:p>
        </p:txBody>
      </p:sp>
      <p:grpSp>
        <p:nvGrpSpPr>
          <p:cNvPr id="6" name="组合 5"/>
          <p:cNvGrpSpPr/>
          <p:nvPr/>
        </p:nvGrpSpPr>
        <p:grpSpPr>
          <a:xfrm>
            <a:off x="44195" y="376599"/>
            <a:ext cx="8908478" cy="6364769"/>
            <a:chOff x="35496" y="368300"/>
            <a:chExt cx="8908478" cy="6364769"/>
          </a:xfrm>
        </p:grpSpPr>
        <p:sp>
          <p:nvSpPr>
            <p:cNvPr id="7" name="矩形 6"/>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504557" y="1383159"/>
            <a:ext cx="2956259" cy="461665"/>
          </a:xfrm>
          <a:prstGeom prst="rect">
            <a:avLst/>
          </a:prstGeom>
        </p:spPr>
        <p:txBody>
          <a:bodyPr wrap="none">
            <a:spAutoFit/>
          </a:bodyPr>
          <a:lstStyle/>
          <a:p>
            <a:pPr lvl="0" algn="l">
              <a:spcBef>
                <a:spcPct val="20000"/>
              </a:spcBef>
            </a:pPr>
            <a:r>
              <a:rPr lang="en-US" altLang="zh-CN" dirty="0" smtClean="0">
                <a:solidFill>
                  <a:srgbClr val="000000"/>
                </a:solidFill>
                <a:latin typeface="Times New Roman"/>
                <a:ea typeface="黑体" panose="02010609060101010101" pitchFamily="49" charset="-122"/>
              </a:rPr>
              <a:t>(7)3D</a:t>
            </a:r>
            <a:r>
              <a:rPr lang="zh-CN" altLang="en-US" dirty="0" smtClean="0">
                <a:solidFill>
                  <a:srgbClr val="000000"/>
                </a:solidFill>
                <a:latin typeface="Times New Roman"/>
                <a:ea typeface="黑体" panose="02010609060101010101" pitchFamily="49" charset="-122"/>
              </a:rPr>
              <a:t>的</a:t>
            </a:r>
            <a:r>
              <a:rPr lang="en-US" altLang="zh-CN" dirty="0" smtClean="0">
                <a:solidFill>
                  <a:srgbClr val="000000"/>
                </a:solidFill>
                <a:latin typeface="Times New Roman"/>
                <a:ea typeface="黑体" panose="02010609060101010101" pitchFamily="49" charset="-122"/>
              </a:rPr>
              <a:t>GIS</a:t>
            </a:r>
            <a:r>
              <a:rPr lang="zh-CN" altLang="en-US" dirty="0" smtClean="0">
                <a:solidFill>
                  <a:srgbClr val="000000"/>
                </a:solidFill>
                <a:latin typeface="Times New Roman"/>
                <a:ea typeface="黑体" panose="02010609060101010101" pitchFamily="49" charset="-122"/>
              </a:rPr>
              <a:t>分析功能</a:t>
            </a:r>
            <a:endParaRPr lang="en-US" altLang="zh-CN" dirty="0">
              <a:solidFill>
                <a:srgbClr val="000000"/>
              </a:solidFill>
              <a:latin typeface="Times New Roman"/>
              <a:ea typeface="黑体" panose="02010609060101010101" pitchFamily="49" charset="-122"/>
            </a:endParaRPr>
          </a:p>
        </p:txBody>
      </p:sp>
      <p:sp>
        <p:nvSpPr>
          <p:cNvPr id="10" name="矩形 9"/>
          <p:cNvSpPr/>
          <p:nvPr/>
        </p:nvSpPr>
        <p:spPr>
          <a:xfrm>
            <a:off x="504556" y="3361309"/>
            <a:ext cx="1348446" cy="461665"/>
          </a:xfrm>
          <a:prstGeom prst="rect">
            <a:avLst/>
          </a:prstGeom>
        </p:spPr>
        <p:txBody>
          <a:bodyPr wrap="none">
            <a:spAutoFit/>
          </a:bodyPr>
          <a:lstStyle/>
          <a:p>
            <a:pPr lvl="0" algn="l">
              <a:spcBef>
                <a:spcPct val="20000"/>
              </a:spcBef>
            </a:pPr>
            <a:r>
              <a:rPr lang="en-US" altLang="zh-CN" dirty="0" smtClean="0">
                <a:solidFill>
                  <a:srgbClr val="000000"/>
                </a:solidFill>
                <a:latin typeface="Times New Roman"/>
                <a:ea typeface="黑体" panose="02010609060101010101" pitchFamily="49" charset="-122"/>
              </a:rPr>
              <a:t>(8)</a:t>
            </a:r>
            <a:r>
              <a:rPr lang="zh-CN" altLang="en-US" dirty="0" smtClean="0">
                <a:solidFill>
                  <a:srgbClr val="000000"/>
                </a:solidFill>
                <a:latin typeface="Times New Roman"/>
                <a:ea typeface="黑体" panose="02010609060101010101" pitchFamily="49" charset="-122"/>
              </a:rPr>
              <a:t>云</a:t>
            </a:r>
            <a:r>
              <a:rPr lang="en-US" altLang="zh-CN" dirty="0" smtClean="0">
                <a:solidFill>
                  <a:srgbClr val="000000"/>
                </a:solidFill>
                <a:latin typeface="Times New Roman"/>
                <a:ea typeface="黑体" panose="02010609060101010101" pitchFamily="49" charset="-122"/>
              </a:rPr>
              <a:t>GIS</a:t>
            </a:r>
            <a:endParaRPr lang="en-US" altLang="zh-CN" dirty="0">
              <a:solidFill>
                <a:srgbClr val="000000"/>
              </a:solidFill>
              <a:latin typeface="Times New Roman"/>
              <a:ea typeface="黑体" panose="02010609060101010101" pitchFamily="49" charset="-122"/>
            </a:endParaRPr>
          </a:p>
        </p:txBody>
      </p:sp>
      <p:sp>
        <p:nvSpPr>
          <p:cNvPr id="11" name="Rectangle 3"/>
          <p:cNvSpPr txBox="1">
            <a:spLocks noChangeArrowheads="1"/>
          </p:cNvSpPr>
          <p:nvPr/>
        </p:nvSpPr>
        <p:spPr bwMode="auto">
          <a:xfrm>
            <a:off x="637537" y="3919896"/>
            <a:ext cx="8178330" cy="2316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Tx/>
              <a:buNone/>
            </a:pPr>
            <a:r>
              <a:rPr lang="en-US" altLang="zh-CN" sz="1800" dirty="0" smtClean="0">
                <a:latin typeface="+mj-ea"/>
                <a:ea typeface="+mj-ea"/>
              </a:rPr>
              <a:t>1</a:t>
            </a:r>
            <a:r>
              <a:rPr lang="zh-CN" altLang="en-US" sz="1800" dirty="0" smtClean="0">
                <a:latin typeface="+mj-ea"/>
                <a:ea typeface="+mj-ea"/>
              </a:rPr>
              <a:t>）</a:t>
            </a:r>
            <a:r>
              <a:rPr lang="en-US" altLang="zh-CN" sz="1800" dirty="0" smtClean="0">
                <a:latin typeface="+mj-ea"/>
                <a:ea typeface="+mj-ea"/>
              </a:rPr>
              <a:t>Arcgis</a:t>
            </a:r>
          </a:p>
          <a:p>
            <a:pPr marL="0" indent="0">
              <a:lnSpc>
                <a:spcPct val="150000"/>
              </a:lnSpc>
              <a:buFontTx/>
              <a:buNone/>
            </a:pPr>
            <a:r>
              <a:rPr lang="en-US" altLang="zh-CN" sz="1800" dirty="0">
                <a:latin typeface="+mj-ea"/>
                <a:ea typeface="+mj-ea"/>
              </a:rPr>
              <a:t> </a:t>
            </a:r>
            <a:r>
              <a:rPr lang="en-US" altLang="zh-CN" sz="1800" dirty="0" smtClean="0">
                <a:latin typeface="+mj-ea"/>
                <a:ea typeface="+mj-ea"/>
              </a:rPr>
              <a:t>   Arcgis </a:t>
            </a:r>
            <a:r>
              <a:rPr lang="en-US" altLang="zh-CN" sz="1800" dirty="0" err="1" smtClean="0">
                <a:latin typeface="+mj-ea"/>
                <a:ea typeface="+mj-ea"/>
              </a:rPr>
              <a:t>OnLine</a:t>
            </a:r>
            <a:endParaRPr lang="en-US" altLang="zh-CN" sz="1800" dirty="0" smtClean="0">
              <a:latin typeface="+mj-ea"/>
              <a:ea typeface="+mj-ea"/>
            </a:endParaRPr>
          </a:p>
          <a:p>
            <a:pPr marL="0" indent="0">
              <a:lnSpc>
                <a:spcPct val="150000"/>
              </a:lnSpc>
              <a:buFontTx/>
              <a:buNone/>
            </a:pPr>
            <a:r>
              <a:rPr lang="en-US" altLang="zh-CN" sz="1800" dirty="0" smtClean="0">
                <a:latin typeface="+mj-ea"/>
                <a:ea typeface="+mj-ea"/>
              </a:rPr>
              <a:t>2)</a:t>
            </a:r>
            <a:r>
              <a:rPr lang="en-US" altLang="zh-CN" sz="1800" dirty="0" err="1" smtClean="0">
                <a:latin typeface="+mj-ea"/>
                <a:ea typeface="+mj-ea"/>
              </a:rPr>
              <a:t>SuperMap</a:t>
            </a:r>
            <a:endParaRPr lang="en-US" altLang="zh-CN" sz="1800" dirty="0" smtClean="0">
              <a:latin typeface="+mj-ea"/>
              <a:ea typeface="+mj-ea"/>
            </a:endParaRPr>
          </a:p>
          <a:p>
            <a:pPr marL="0" indent="0">
              <a:lnSpc>
                <a:spcPct val="150000"/>
              </a:lnSpc>
              <a:buFontTx/>
              <a:buNone/>
            </a:pPr>
            <a:r>
              <a:rPr lang="en-US" altLang="zh-CN" sz="1800" dirty="0" smtClean="0">
                <a:latin typeface="+mj-ea"/>
                <a:ea typeface="+mj-ea"/>
              </a:rPr>
              <a:t>    </a:t>
            </a:r>
            <a:r>
              <a:rPr lang="zh-CN" altLang="en-US" sz="1800" dirty="0" smtClean="0">
                <a:latin typeface="+mj-ea"/>
                <a:ea typeface="+mj-ea"/>
              </a:rPr>
              <a:t>地图汇</a:t>
            </a:r>
            <a:endParaRPr lang="en-US" altLang="zh-CN" sz="1800" dirty="0" smtClean="0">
              <a:latin typeface="+mj-ea"/>
              <a:ea typeface="+mj-ea"/>
            </a:endParaRPr>
          </a:p>
        </p:txBody>
      </p:sp>
    </p:spTree>
    <p:extLst>
      <p:ext uri="{BB962C8B-B14F-4D97-AF65-F5344CB8AC3E}">
        <p14:creationId xmlns:p14="http://schemas.microsoft.com/office/powerpoint/2010/main" val="8664191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44195" y="376599"/>
            <a:ext cx="8908478" cy="6364769"/>
            <a:chOff x="35496" y="368300"/>
            <a:chExt cx="8908478" cy="6364769"/>
          </a:xfrm>
        </p:grpSpPr>
        <p:sp>
          <p:nvSpPr>
            <p:cNvPr id="7" name="矩形 6"/>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空间分析功能</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8"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974" y="1268760"/>
            <a:ext cx="6390290" cy="3197594"/>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255" y="1748378"/>
            <a:ext cx="6337057" cy="3192790"/>
          </a:xfrm>
          <a:prstGeom prst="rect">
            <a:avLst/>
          </a:prstGeom>
        </p:spPr>
      </p:pic>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2319" y="2255412"/>
            <a:ext cx="6250041" cy="3117804"/>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05272" y="2856948"/>
            <a:ext cx="6571184" cy="3308356"/>
          </a:xfrm>
          <a:prstGeom prst="rect">
            <a:avLst/>
          </a:prstGeom>
        </p:spPr>
      </p:pic>
    </p:spTree>
    <p:extLst>
      <p:ext uri="{BB962C8B-B14F-4D97-AF65-F5344CB8AC3E}">
        <p14:creationId xmlns:p14="http://schemas.microsoft.com/office/powerpoint/2010/main" val="61200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99593" y="1687602"/>
            <a:ext cx="2304255"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数据库构建</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043608" y="1628800"/>
            <a:ext cx="7200800" cy="3993401"/>
          </a:xfrm>
          <a:prstGeom prst="rect">
            <a:avLst/>
          </a:prstGeom>
          <a:noFill/>
        </p:spPr>
        <p:txBody>
          <a:bodyPr wrap="square" rtlCol="0">
            <a:spAutoFit/>
          </a:bodyPr>
          <a:lstStyle/>
          <a:p>
            <a:pPr algn="l">
              <a:lnSpc>
                <a:spcPct val="150000"/>
              </a:lnSpc>
            </a:pPr>
            <a:r>
              <a:rPr lang="en-US" altLang="zh-CN" sz="1800" b="1" dirty="0" smtClean="0">
                <a:solidFill>
                  <a:schemeClr val="tx2"/>
                </a:solidFill>
                <a:ea typeface="微软雅黑" panose="020B0503020204020204" pitchFamily="34" charset="-122"/>
              </a:rPr>
              <a:t>3.</a:t>
            </a:r>
            <a:r>
              <a:rPr lang="zh-CN" altLang="zh-CN" sz="1800" b="1" dirty="0" smtClean="0">
                <a:solidFill>
                  <a:schemeClr val="tx2"/>
                </a:solidFill>
                <a:ea typeface="微软雅黑" panose="020B0503020204020204" pitchFamily="34" charset="-122"/>
              </a:rPr>
              <a:t>GIS</a:t>
            </a:r>
            <a:r>
              <a:rPr lang="zh-CN" altLang="en-US" sz="1800" b="1" dirty="0" smtClean="0">
                <a:solidFill>
                  <a:schemeClr val="tx2"/>
                </a:solidFill>
                <a:ea typeface="微软雅黑" panose="020B0503020204020204" pitchFamily="34" charset="-122"/>
              </a:rPr>
              <a:t>数据库构建</a:t>
            </a:r>
            <a:endParaRPr lang="en-US" altLang="zh-CN" sz="1800" b="1" dirty="0">
              <a:solidFill>
                <a:schemeClr val="tx2"/>
              </a:solidFill>
              <a:ea typeface="微软雅黑" panose="020B0503020204020204" pitchFamily="34" charset="-122"/>
            </a:endParaRPr>
          </a:p>
          <a:p>
            <a:pPr algn="l">
              <a:lnSpc>
                <a:spcPct val="150000"/>
              </a:lnSpc>
            </a:pPr>
            <a:endParaRPr lang="en-US" altLang="zh-CN" sz="700" b="1" dirty="0" smtClean="0">
              <a:latin typeface="+mn-lt"/>
              <a:ea typeface="微软雅黑" panose="020B0503020204020204" pitchFamily="34" charset="-122"/>
            </a:endParaRPr>
          </a:p>
          <a:p>
            <a:pPr algn="l">
              <a:lnSpc>
                <a:spcPct val="150000"/>
              </a:lnSpc>
            </a:pPr>
            <a:r>
              <a:rPr lang="en-US" altLang="zh-CN" sz="1800" dirty="0" smtClean="0">
                <a:ea typeface="微软雅黑" panose="020B0503020204020204" pitchFamily="34" charset="-122"/>
              </a:rPr>
              <a:t>    1</a:t>
            </a:r>
            <a:r>
              <a:rPr lang="zh-CN" altLang="en-US" sz="1800" dirty="0" smtClean="0">
                <a:ea typeface="微软雅黑" panose="020B0503020204020204" pitchFamily="34" charset="-122"/>
              </a:rPr>
              <a:t>）</a:t>
            </a:r>
            <a:r>
              <a:rPr lang="en-US" altLang="zh-CN" sz="1800" dirty="0" smtClean="0">
                <a:ea typeface="微软雅黑" panose="020B0503020204020204" pitchFamily="34" charset="-122"/>
              </a:rPr>
              <a:t>GIS</a:t>
            </a:r>
            <a:r>
              <a:rPr lang="zh-CN" altLang="en-US" sz="1800" dirty="0" smtClean="0">
                <a:ea typeface="微软雅黑" panose="020B0503020204020204" pitchFamily="34" charset="-122"/>
              </a:rPr>
              <a:t>数据</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2</a:t>
            </a:r>
            <a:r>
              <a:rPr lang="zh-CN" altLang="en-US" sz="1800" dirty="0" smtClean="0">
                <a:ea typeface="微软雅黑" panose="020B0503020204020204" pitchFamily="34" charset="-122"/>
              </a:rPr>
              <a:t>）</a:t>
            </a:r>
            <a:r>
              <a:rPr lang="en-US" altLang="zh-CN" sz="1800" dirty="0" smtClean="0">
                <a:ea typeface="微软雅黑" panose="020B0503020204020204" pitchFamily="34" charset="-122"/>
              </a:rPr>
              <a:t>GIS</a:t>
            </a:r>
            <a:r>
              <a:rPr lang="zh-CN" altLang="en-US" sz="1800" dirty="0" smtClean="0">
                <a:ea typeface="微软雅黑" panose="020B0503020204020204" pitchFamily="34" charset="-122"/>
              </a:rPr>
              <a:t>数据内容</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3</a:t>
            </a:r>
            <a:r>
              <a:rPr lang="zh-CN" altLang="en-US" sz="1800" dirty="0" smtClean="0">
                <a:ea typeface="微软雅黑" panose="020B0503020204020204" pitchFamily="34" charset="-122"/>
              </a:rPr>
              <a:t>）数据采集内容</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4</a:t>
            </a:r>
            <a:r>
              <a:rPr lang="zh-CN" altLang="en-US" sz="1800" dirty="0" smtClean="0">
                <a:ea typeface="微软雅黑" panose="020B0503020204020204" pitchFamily="34" charset="-122"/>
              </a:rPr>
              <a:t>）数据源种类</a:t>
            </a:r>
            <a:endParaRPr lang="en-US" altLang="zh-CN" sz="1800" dirty="0" smtClean="0">
              <a:ea typeface="微软雅黑" panose="020B0503020204020204" pitchFamily="34" charset="-122"/>
            </a:endParaRPr>
          </a:p>
          <a:p>
            <a:pPr algn="l">
              <a:lnSpc>
                <a:spcPct val="150000"/>
              </a:lnSpc>
            </a:pP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5</a:t>
            </a:r>
            <a:r>
              <a:rPr lang="zh-CN" altLang="en-US" sz="1800" dirty="0" smtClean="0">
                <a:ea typeface="微软雅黑" panose="020B0503020204020204" pitchFamily="34" charset="-122"/>
              </a:rPr>
              <a:t>）数据源及相应设备</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6</a:t>
            </a:r>
            <a:r>
              <a:rPr lang="zh-CN" altLang="en-US" sz="1800" dirty="0" smtClean="0">
                <a:ea typeface="微软雅黑" panose="020B0503020204020204" pitchFamily="34" charset="-122"/>
              </a:rPr>
              <a:t>）空间数据采集</a:t>
            </a:r>
            <a:endParaRPr lang="en-US" altLang="zh-CN" sz="1800" dirty="0" smtClean="0">
              <a:ea typeface="微软雅黑" panose="020B0503020204020204" pitchFamily="34" charset="-122"/>
            </a:endParaRPr>
          </a:p>
          <a:p>
            <a:pPr algn="l">
              <a:lnSpc>
                <a:spcPct val="150000"/>
              </a:lnSpc>
            </a:pPr>
            <a:r>
              <a:rPr lang="en-US" altLang="zh-CN" sz="1800" b="1" dirty="0">
                <a:ea typeface="微软雅黑" panose="020B0503020204020204" pitchFamily="34" charset="-122"/>
              </a:rPr>
              <a:t> </a:t>
            </a:r>
            <a:r>
              <a:rPr lang="en-US" altLang="zh-CN" sz="1800" b="1" dirty="0" smtClean="0">
                <a:ea typeface="微软雅黑" panose="020B0503020204020204" pitchFamily="34" charset="-122"/>
              </a:rPr>
              <a:t>   </a:t>
            </a:r>
            <a:r>
              <a:rPr lang="en-US" altLang="zh-CN" sz="1800" dirty="0" smtClean="0">
                <a:ea typeface="微软雅黑" panose="020B0503020204020204" pitchFamily="34" charset="-122"/>
              </a:rPr>
              <a:t>7</a:t>
            </a:r>
            <a:r>
              <a:rPr lang="zh-CN" altLang="en-US" sz="1800" dirty="0" smtClean="0">
                <a:ea typeface="微软雅黑" panose="020B0503020204020204" pitchFamily="34" charset="-122"/>
              </a:rPr>
              <a:t>）空间数据的编辑和处理</a:t>
            </a:r>
            <a:endParaRPr lang="en-US" altLang="zh-CN" sz="1800" b="1" dirty="0" smtClean="0">
              <a:latin typeface="+mn-lt"/>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9622620"/>
      </p:ext>
    </p:extLst>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4195" y="376599"/>
            <a:ext cx="8908478" cy="6364769"/>
            <a:chOff x="35496" y="368300"/>
            <a:chExt cx="8908478" cy="6364769"/>
          </a:xfrm>
        </p:grpSpPr>
        <p:sp>
          <p:nvSpPr>
            <p:cNvPr id="6" name="矩形 5"/>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3" name="矩形 2"/>
          <p:cNvSpPr/>
          <p:nvPr/>
        </p:nvSpPr>
        <p:spPr>
          <a:xfrm>
            <a:off x="611559" y="1239143"/>
            <a:ext cx="8035813" cy="4801314"/>
          </a:xfrm>
          <a:prstGeom prst="rect">
            <a:avLst/>
          </a:prstGeom>
        </p:spPr>
        <p:txBody>
          <a:bodyPr wrap="square">
            <a:spAutoFit/>
          </a:bodyPr>
          <a:lstStyle/>
          <a:p>
            <a:pPr algn="l">
              <a:lnSpc>
                <a:spcPct val="150000"/>
              </a:lnSpc>
            </a:pPr>
            <a:r>
              <a:rPr lang="en-US" altLang="zh-CN" dirty="0" smtClean="0">
                <a:solidFill>
                  <a:srgbClr val="000000"/>
                </a:solidFill>
                <a:latin typeface="黑体" panose="02010609060101010101" pitchFamily="49" charset="-122"/>
                <a:ea typeface="黑体" panose="02010609060101010101" pitchFamily="49" charset="-122"/>
              </a:rPr>
              <a:t>(1)GIS</a:t>
            </a:r>
            <a:r>
              <a:rPr lang="zh-CN" altLang="en-US" dirty="0" smtClean="0">
                <a:solidFill>
                  <a:srgbClr val="000000"/>
                </a:solidFill>
                <a:latin typeface="黑体" panose="02010609060101010101" pitchFamily="49" charset="-122"/>
                <a:ea typeface="黑体" panose="02010609060101010101" pitchFamily="49" charset="-122"/>
              </a:rPr>
              <a:t>数据</a:t>
            </a:r>
            <a:endParaRPr lang="en-US" altLang="zh-CN" dirty="0" smtClean="0">
              <a:latin typeface="黑体" panose="02010609060101010101" pitchFamily="49" charset="-122"/>
              <a:ea typeface="黑体" panose="02010609060101010101" pitchFamily="49" charset="-122"/>
            </a:endParaRPr>
          </a:p>
          <a:p>
            <a:pPr marL="342900" indent="-342900" algn="l">
              <a:lnSpc>
                <a:spcPct val="150000"/>
              </a:lnSpc>
              <a:buFont typeface="Arial" panose="020B0604020202020204" pitchFamily="34" charset="0"/>
              <a:buChar char="•"/>
            </a:pPr>
            <a:r>
              <a:rPr lang="zh-CN" altLang="en-US" sz="2000" b="1" dirty="0" smtClean="0">
                <a:solidFill>
                  <a:srgbClr val="000000"/>
                </a:solidFill>
                <a:latin typeface="+mj-ea"/>
                <a:ea typeface="+mj-ea"/>
              </a:rPr>
              <a:t>属性数据：</a:t>
            </a:r>
            <a:endParaRPr lang="en-US" altLang="zh-CN" sz="2000" b="1" dirty="0" smtClean="0">
              <a:solidFill>
                <a:srgbClr val="000000"/>
              </a:solidFill>
              <a:latin typeface="+mj-ea"/>
              <a:ea typeface="+mj-ea"/>
            </a:endParaRPr>
          </a:p>
          <a:p>
            <a:pPr algn="l">
              <a:lnSpc>
                <a:spcPct val="150000"/>
              </a:lnSpc>
            </a:pPr>
            <a:r>
              <a:rPr lang="zh-CN" altLang="en-US" sz="2000" dirty="0" smtClean="0">
                <a:solidFill>
                  <a:srgbClr val="000000"/>
                </a:solidFill>
                <a:latin typeface="+mj-ea"/>
                <a:ea typeface="+mj-ea"/>
              </a:rPr>
              <a:t>描述空间对象属性特征的数据，又称非几何数据，如类型、名称等，一般通过代码给予表达</a:t>
            </a:r>
            <a:endParaRPr lang="zh-CN" altLang="en-US" sz="2000" dirty="0">
              <a:solidFill>
                <a:srgbClr val="000000"/>
              </a:solidFill>
              <a:latin typeface="+mj-ea"/>
              <a:ea typeface="+mj-ea"/>
            </a:endParaRPr>
          </a:p>
          <a:p>
            <a:pPr marL="342900" indent="-342900" algn="l">
              <a:lnSpc>
                <a:spcPct val="150000"/>
              </a:lnSpc>
              <a:buFont typeface="Arial" panose="020B0604020202020204" pitchFamily="34" charset="0"/>
              <a:buChar char="•"/>
            </a:pPr>
            <a:r>
              <a:rPr lang="zh-CN" altLang="en-US" sz="2000" b="1" dirty="0" smtClean="0">
                <a:solidFill>
                  <a:srgbClr val="000000"/>
                </a:solidFill>
                <a:latin typeface="+mj-ea"/>
                <a:ea typeface="+mj-ea"/>
              </a:rPr>
              <a:t>空间数据：</a:t>
            </a:r>
            <a:endParaRPr lang="en-US" altLang="zh-CN" sz="2000" b="1" dirty="0">
              <a:solidFill>
                <a:srgbClr val="000000"/>
              </a:solidFill>
              <a:latin typeface="+mj-ea"/>
              <a:ea typeface="+mj-ea"/>
            </a:endParaRPr>
          </a:p>
          <a:p>
            <a:pPr algn="l">
              <a:lnSpc>
                <a:spcPct val="150000"/>
              </a:lnSpc>
            </a:pPr>
            <a:r>
              <a:rPr lang="zh-CN" altLang="en-US" sz="2000" dirty="0" smtClean="0">
                <a:solidFill>
                  <a:srgbClr val="000000"/>
                </a:solidFill>
                <a:latin typeface="+mj-ea"/>
                <a:ea typeface="+mj-ea"/>
              </a:rPr>
              <a:t>    几何数据：描述空间对象空间特征的数据，也称位置数据、定位数据，一般用经纬度、坐标表达</a:t>
            </a:r>
            <a:r>
              <a:rPr lang="zh-CN" altLang="en-US" sz="2000" dirty="0">
                <a:solidFill>
                  <a:srgbClr val="000000"/>
                </a:solidFill>
                <a:latin typeface="+mj-ea"/>
                <a:ea typeface="+mj-ea"/>
              </a:rPr>
              <a:t>。</a:t>
            </a:r>
            <a:endParaRPr lang="en-US" altLang="zh-CN" sz="2000" dirty="0" smtClean="0">
              <a:solidFill>
                <a:srgbClr val="000000"/>
              </a:solidFill>
              <a:latin typeface="+mj-ea"/>
              <a:ea typeface="+mj-ea"/>
            </a:endParaRPr>
          </a:p>
          <a:p>
            <a:pPr algn="l">
              <a:lnSpc>
                <a:spcPct val="150000"/>
              </a:lnSpc>
            </a:pPr>
            <a:r>
              <a:rPr lang="zh-CN" altLang="en-US" sz="2000" dirty="0" smtClean="0">
                <a:solidFill>
                  <a:srgbClr val="000000"/>
                </a:solidFill>
                <a:latin typeface="+mj-ea"/>
                <a:ea typeface="+mj-ea"/>
              </a:rPr>
              <a:t>    拓扑数据：描述空间对象的空间关系的数据，如邻接、包含等，一般通过拓扑关系表达。</a:t>
            </a:r>
            <a:endParaRPr lang="en-US" altLang="zh-CN" sz="2000" dirty="0" smtClean="0">
              <a:solidFill>
                <a:srgbClr val="000000"/>
              </a:solidFill>
              <a:latin typeface="+mj-ea"/>
              <a:ea typeface="+mj-ea"/>
            </a:endParaRPr>
          </a:p>
          <a:p>
            <a:pPr algn="l">
              <a:lnSpc>
                <a:spcPct val="150000"/>
              </a:lnSpc>
            </a:pPr>
            <a:endParaRPr lang="en-US" altLang="zh-CN" sz="2000" dirty="0" smtClean="0">
              <a:solidFill>
                <a:srgbClr val="000000"/>
              </a:solidFill>
              <a:latin typeface="+mj-ea"/>
              <a:ea typeface="+mj-ea"/>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755577" y="1352957"/>
            <a:ext cx="7891796" cy="4832092"/>
          </a:xfrm>
          <a:prstGeom prst="rect">
            <a:avLst/>
          </a:prstGeom>
        </p:spPr>
        <p:txBody>
          <a:bodyPr wrap="square">
            <a:spAutoFit/>
          </a:bodyPr>
          <a:lstStyle/>
          <a:p>
            <a:pPr algn="l"/>
            <a:r>
              <a:rPr lang="en-US" altLang="zh-CN" sz="2000" dirty="0">
                <a:solidFill>
                  <a:srgbClr val="000000"/>
                </a:solidFill>
                <a:latin typeface="Times New Roman"/>
                <a:ea typeface="黑体" panose="02010609060101010101" pitchFamily="49" charset="-122"/>
              </a:rPr>
              <a:t>(2)GIS</a:t>
            </a:r>
            <a:r>
              <a:rPr lang="zh-CN" altLang="en-US" sz="2000" dirty="0">
                <a:solidFill>
                  <a:srgbClr val="000000"/>
                </a:solidFill>
                <a:latin typeface="Times New Roman"/>
                <a:ea typeface="黑体" panose="02010609060101010101" pitchFamily="49" charset="-122"/>
              </a:rPr>
              <a:t>数据内容</a:t>
            </a:r>
            <a:endParaRPr lang="en-US" altLang="zh-CN" sz="2000" dirty="0">
              <a:solidFill>
                <a:srgbClr val="000000"/>
              </a:solidFill>
              <a:latin typeface="Times New Roman"/>
              <a:ea typeface="黑体" panose="02010609060101010101" pitchFamily="49" charset="-122"/>
            </a:endParaRPr>
          </a:p>
          <a:p>
            <a:pPr marL="342900" indent="-342900" algn="l">
              <a:lnSpc>
                <a:spcPct val="150000"/>
              </a:lnSpc>
              <a:buFont typeface="Arial" panose="020B0604020202020204" pitchFamily="34" charset="0"/>
              <a:buChar char="•"/>
            </a:pPr>
            <a:r>
              <a:rPr lang="zh-CN" altLang="en-US" sz="1600" b="1" dirty="0">
                <a:solidFill>
                  <a:srgbClr val="000000"/>
                </a:solidFill>
                <a:latin typeface="+mj-ea"/>
                <a:ea typeface="+mj-ea"/>
              </a:rPr>
              <a:t>数字栅格地图（</a:t>
            </a:r>
            <a:r>
              <a:rPr lang="en-US" altLang="zh-CN" sz="1600" b="1" dirty="0">
                <a:solidFill>
                  <a:srgbClr val="000000"/>
                </a:solidFill>
                <a:latin typeface="+mj-ea"/>
                <a:ea typeface="+mj-ea"/>
              </a:rPr>
              <a:t>DRG</a:t>
            </a:r>
            <a:r>
              <a:rPr lang="zh-CN" altLang="en-US" sz="1600" b="1" dirty="0">
                <a:solidFill>
                  <a:srgbClr val="000000"/>
                </a:solidFill>
                <a:latin typeface="+mj-ea"/>
                <a:ea typeface="+mj-ea"/>
              </a:rPr>
              <a:t>）</a:t>
            </a:r>
            <a:r>
              <a:rPr lang="en-US" altLang="zh-CN" sz="1600" b="1" dirty="0" smtClean="0">
                <a:solidFill>
                  <a:srgbClr val="000000"/>
                </a:solidFill>
                <a:latin typeface="+mj-ea"/>
                <a:ea typeface="+mj-ea"/>
              </a:rPr>
              <a:t>:</a:t>
            </a:r>
          </a:p>
          <a:p>
            <a:pPr algn="l">
              <a:lnSpc>
                <a:spcPct val="150000"/>
              </a:lnSpc>
            </a:pPr>
            <a:r>
              <a:rPr lang="zh-CN" altLang="en-US" sz="1600" dirty="0" smtClean="0">
                <a:solidFill>
                  <a:srgbClr val="000000"/>
                </a:solidFill>
                <a:latin typeface="+mj-ea"/>
                <a:ea typeface="+mj-ea"/>
              </a:rPr>
              <a:t>纸</a:t>
            </a:r>
            <a:r>
              <a:rPr lang="zh-CN" altLang="en-US" sz="1600" dirty="0">
                <a:solidFill>
                  <a:srgbClr val="000000"/>
                </a:solidFill>
                <a:latin typeface="+mj-ea"/>
                <a:ea typeface="+mj-ea"/>
              </a:rPr>
              <a:t>质地形图的数字化产品。每幅图经扫描、纠正、图幅处理及数据压缩处理后，形成在内容几何精度和色彩上与地形图保持一致的栅格文件</a:t>
            </a:r>
            <a:r>
              <a:rPr lang="zh-CN" altLang="en-US" sz="1600" dirty="0" smtClean="0">
                <a:solidFill>
                  <a:srgbClr val="000000"/>
                </a:solidFill>
                <a:latin typeface="+mj-ea"/>
                <a:ea typeface="+mj-ea"/>
              </a:rPr>
              <a:t>。</a:t>
            </a:r>
            <a:endParaRPr lang="en-US" altLang="zh-CN" sz="1600" dirty="0" smtClean="0">
              <a:solidFill>
                <a:srgbClr val="000000"/>
              </a:solidFill>
              <a:latin typeface="+mj-ea"/>
              <a:ea typeface="+mj-ea"/>
            </a:endParaRPr>
          </a:p>
          <a:p>
            <a:pPr marL="342900" lvl="0" indent="-342900" algn="l">
              <a:lnSpc>
                <a:spcPct val="150000"/>
              </a:lnSpc>
              <a:buFont typeface="Arial" panose="020B0604020202020204" pitchFamily="34" charset="0"/>
              <a:buChar char="•"/>
            </a:pPr>
            <a:r>
              <a:rPr lang="zh-CN" altLang="en-US" sz="1600" b="1" dirty="0" smtClean="0">
                <a:solidFill>
                  <a:srgbClr val="000000"/>
                </a:solidFill>
                <a:latin typeface="+mj-ea"/>
                <a:ea typeface="+mj-ea"/>
              </a:rPr>
              <a:t>数</a:t>
            </a:r>
            <a:r>
              <a:rPr lang="zh-CN" altLang="en-US" sz="1600" b="1" dirty="0">
                <a:solidFill>
                  <a:srgbClr val="000000"/>
                </a:solidFill>
                <a:latin typeface="+mj-ea"/>
                <a:ea typeface="+mj-ea"/>
              </a:rPr>
              <a:t>字线划地图（</a:t>
            </a:r>
            <a:r>
              <a:rPr lang="en-US" altLang="zh-CN" sz="1600" b="1" dirty="0">
                <a:solidFill>
                  <a:srgbClr val="000000"/>
                </a:solidFill>
                <a:latin typeface="+mj-ea"/>
                <a:ea typeface="+mj-ea"/>
              </a:rPr>
              <a:t>DLG</a:t>
            </a:r>
            <a:r>
              <a:rPr lang="zh-CN" altLang="en-US" sz="1600" b="1" dirty="0">
                <a:solidFill>
                  <a:srgbClr val="000000"/>
                </a:solidFill>
                <a:latin typeface="+mj-ea"/>
                <a:ea typeface="+mj-ea"/>
              </a:rPr>
              <a:t>）</a:t>
            </a:r>
            <a:r>
              <a:rPr lang="en-US" altLang="zh-CN" sz="1600" b="1" dirty="0" smtClean="0">
                <a:solidFill>
                  <a:srgbClr val="000000"/>
                </a:solidFill>
                <a:latin typeface="+mj-ea"/>
                <a:ea typeface="+mj-ea"/>
              </a:rPr>
              <a:t>:</a:t>
            </a:r>
          </a:p>
          <a:p>
            <a:pPr lvl="0" algn="l">
              <a:lnSpc>
                <a:spcPct val="150000"/>
              </a:lnSpc>
            </a:pPr>
            <a:r>
              <a:rPr lang="zh-CN" altLang="en-US" sz="1600" dirty="0" smtClean="0">
                <a:solidFill>
                  <a:srgbClr val="000000"/>
                </a:solidFill>
                <a:latin typeface="+mj-ea"/>
                <a:ea typeface="+mj-ea"/>
              </a:rPr>
              <a:t>现有</a:t>
            </a:r>
            <a:r>
              <a:rPr lang="zh-CN" altLang="en-US" sz="1600" dirty="0">
                <a:solidFill>
                  <a:srgbClr val="000000"/>
                </a:solidFill>
                <a:latin typeface="+mj-ea"/>
                <a:ea typeface="+mj-ea"/>
              </a:rPr>
              <a:t>地形图上基础地理要素的矢量数据集，且保存要素间空间关系和相关的属性信息。</a:t>
            </a:r>
          </a:p>
          <a:p>
            <a:pPr marL="342900" lvl="0" indent="-342900" algn="l">
              <a:lnSpc>
                <a:spcPct val="150000"/>
              </a:lnSpc>
              <a:buFont typeface="Arial" panose="020B0604020202020204" pitchFamily="34" charset="0"/>
              <a:buChar char="•"/>
            </a:pPr>
            <a:r>
              <a:rPr lang="zh-CN" altLang="en-US" sz="1600" b="1" dirty="0" smtClean="0">
                <a:solidFill>
                  <a:srgbClr val="000000"/>
                </a:solidFill>
                <a:latin typeface="+mj-ea"/>
                <a:ea typeface="+mj-ea"/>
              </a:rPr>
              <a:t>数字高程模型</a:t>
            </a:r>
            <a:r>
              <a:rPr lang="zh-CN" altLang="en-US" sz="1600" b="1" dirty="0">
                <a:solidFill>
                  <a:srgbClr val="000000"/>
                </a:solidFill>
                <a:latin typeface="+mj-ea"/>
                <a:ea typeface="+mj-ea"/>
              </a:rPr>
              <a:t>（</a:t>
            </a:r>
            <a:r>
              <a:rPr lang="en-US" altLang="zh-CN" sz="1600" b="1" dirty="0">
                <a:solidFill>
                  <a:srgbClr val="000000"/>
                </a:solidFill>
                <a:latin typeface="+mj-ea"/>
                <a:ea typeface="+mj-ea"/>
              </a:rPr>
              <a:t>DEM</a:t>
            </a:r>
            <a:r>
              <a:rPr lang="zh-CN" altLang="en-US" sz="1600" b="1" dirty="0">
                <a:solidFill>
                  <a:srgbClr val="000000"/>
                </a:solidFill>
                <a:latin typeface="+mj-ea"/>
                <a:ea typeface="+mj-ea"/>
              </a:rPr>
              <a:t>）</a:t>
            </a:r>
            <a:r>
              <a:rPr lang="en-US" altLang="zh-CN" sz="1600" b="1" dirty="0" smtClean="0">
                <a:solidFill>
                  <a:srgbClr val="000000"/>
                </a:solidFill>
                <a:latin typeface="+mj-ea"/>
                <a:ea typeface="+mj-ea"/>
              </a:rPr>
              <a:t>:</a:t>
            </a:r>
          </a:p>
          <a:p>
            <a:pPr lvl="0" algn="l">
              <a:lnSpc>
                <a:spcPct val="150000"/>
              </a:lnSpc>
            </a:pPr>
            <a:r>
              <a:rPr lang="zh-CN" altLang="en-US" sz="1600" dirty="0" smtClean="0">
                <a:solidFill>
                  <a:srgbClr val="000000"/>
                </a:solidFill>
                <a:latin typeface="+mj-ea"/>
                <a:ea typeface="+mj-ea"/>
              </a:rPr>
              <a:t>在</a:t>
            </a:r>
            <a:r>
              <a:rPr lang="zh-CN" altLang="en-US" sz="1600" dirty="0">
                <a:solidFill>
                  <a:srgbClr val="000000"/>
                </a:solidFill>
                <a:latin typeface="+mj-ea"/>
                <a:ea typeface="+mj-ea"/>
              </a:rPr>
              <a:t>高斯投影平面上规则格网点平面坐标（</a:t>
            </a:r>
            <a:r>
              <a:rPr lang="en-US" altLang="zh-CN" sz="1600" dirty="0" err="1">
                <a:solidFill>
                  <a:srgbClr val="000000"/>
                </a:solidFill>
                <a:latin typeface="+mj-ea"/>
                <a:ea typeface="+mj-ea"/>
              </a:rPr>
              <a:t>x,y</a:t>
            </a:r>
            <a:r>
              <a:rPr lang="zh-CN" altLang="en-US" sz="1600" dirty="0">
                <a:solidFill>
                  <a:srgbClr val="000000"/>
                </a:solidFill>
                <a:latin typeface="+mj-ea"/>
                <a:ea typeface="+mj-ea"/>
              </a:rPr>
              <a:t>）及其高程（</a:t>
            </a:r>
            <a:r>
              <a:rPr lang="en-US" altLang="zh-CN" sz="1600" dirty="0">
                <a:solidFill>
                  <a:srgbClr val="000000"/>
                </a:solidFill>
                <a:latin typeface="+mj-ea"/>
                <a:ea typeface="+mj-ea"/>
              </a:rPr>
              <a:t>z</a:t>
            </a:r>
            <a:r>
              <a:rPr lang="zh-CN" altLang="en-US" sz="1600" dirty="0">
                <a:solidFill>
                  <a:srgbClr val="000000"/>
                </a:solidFill>
                <a:latin typeface="+mj-ea"/>
                <a:ea typeface="+mj-ea"/>
              </a:rPr>
              <a:t>）的数据集。</a:t>
            </a:r>
            <a:r>
              <a:rPr lang="en-US" altLang="zh-CN" sz="1600" dirty="0">
                <a:solidFill>
                  <a:srgbClr val="000000"/>
                </a:solidFill>
                <a:latin typeface="+mj-ea"/>
                <a:ea typeface="+mj-ea"/>
              </a:rPr>
              <a:t>Dem</a:t>
            </a:r>
            <a:r>
              <a:rPr lang="zh-CN" altLang="en-US" sz="1600" dirty="0">
                <a:solidFill>
                  <a:srgbClr val="000000"/>
                </a:solidFill>
                <a:latin typeface="+mj-ea"/>
                <a:ea typeface="+mj-ea"/>
              </a:rPr>
              <a:t>的水平间隔可随地貌类型不同而改变。根据不同的高程精度，可分为不同等级产品。 </a:t>
            </a:r>
          </a:p>
          <a:p>
            <a:pPr marL="342900" lvl="0" indent="-342900" algn="l">
              <a:lnSpc>
                <a:spcPct val="150000"/>
              </a:lnSpc>
              <a:buFont typeface="Arial" panose="020B0604020202020204" pitchFamily="34" charset="0"/>
              <a:buChar char="•"/>
            </a:pPr>
            <a:r>
              <a:rPr lang="zh-CN" altLang="en-US" sz="1600" b="1" dirty="0">
                <a:solidFill>
                  <a:srgbClr val="000000"/>
                </a:solidFill>
                <a:latin typeface="+mj-ea"/>
                <a:ea typeface="+mj-ea"/>
              </a:rPr>
              <a:t>数字正射影像图（</a:t>
            </a:r>
            <a:r>
              <a:rPr lang="en-US" altLang="zh-CN" sz="1600" b="1" dirty="0">
                <a:solidFill>
                  <a:srgbClr val="000000"/>
                </a:solidFill>
                <a:latin typeface="+mj-ea"/>
                <a:ea typeface="+mj-ea"/>
              </a:rPr>
              <a:t>DOM</a:t>
            </a:r>
            <a:r>
              <a:rPr lang="zh-CN" altLang="en-US" sz="1600" b="1" dirty="0">
                <a:solidFill>
                  <a:srgbClr val="000000"/>
                </a:solidFill>
                <a:latin typeface="+mj-ea"/>
                <a:ea typeface="+mj-ea"/>
              </a:rPr>
              <a:t>）</a:t>
            </a:r>
            <a:r>
              <a:rPr lang="en-US" altLang="zh-CN" sz="1600" b="1" dirty="0" smtClean="0">
                <a:solidFill>
                  <a:srgbClr val="000000"/>
                </a:solidFill>
                <a:latin typeface="+mj-ea"/>
                <a:ea typeface="+mj-ea"/>
              </a:rPr>
              <a:t>:</a:t>
            </a:r>
          </a:p>
          <a:p>
            <a:pPr lvl="0" algn="l">
              <a:lnSpc>
                <a:spcPct val="150000"/>
              </a:lnSpc>
            </a:pPr>
            <a:r>
              <a:rPr lang="zh-CN" altLang="en-US" sz="1600" dirty="0" smtClean="0">
                <a:solidFill>
                  <a:srgbClr val="000000"/>
                </a:solidFill>
                <a:latin typeface="+mj-ea"/>
                <a:ea typeface="+mj-ea"/>
              </a:rPr>
              <a:t>利用</a:t>
            </a:r>
            <a:r>
              <a:rPr lang="zh-CN" altLang="en-US" sz="1600" dirty="0">
                <a:solidFill>
                  <a:srgbClr val="000000"/>
                </a:solidFill>
                <a:latin typeface="+mj-ea"/>
                <a:ea typeface="+mj-ea"/>
              </a:rPr>
              <a:t>数字高程模型对扫描处理的数字化的航空相片 </a:t>
            </a:r>
            <a:r>
              <a:rPr lang="en-US" altLang="zh-CN" sz="1600" dirty="0">
                <a:solidFill>
                  <a:srgbClr val="000000"/>
                </a:solidFill>
                <a:latin typeface="+mj-ea"/>
                <a:ea typeface="+mj-ea"/>
              </a:rPr>
              <a:t>/ </a:t>
            </a:r>
            <a:r>
              <a:rPr lang="zh-CN" altLang="en-US" sz="1600" dirty="0">
                <a:solidFill>
                  <a:srgbClr val="000000"/>
                </a:solidFill>
                <a:latin typeface="+mj-ea"/>
                <a:ea typeface="+mj-ea"/>
              </a:rPr>
              <a:t>遥感相片（单色 </a:t>
            </a:r>
            <a:r>
              <a:rPr lang="en-US" altLang="zh-CN" sz="1600" dirty="0">
                <a:solidFill>
                  <a:srgbClr val="000000"/>
                </a:solidFill>
                <a:latin typeface="+mj-ea"/>
                <a:ea typeface="+mj-ea"/>
              </a:rPr>
              <a:t>/ </a:t>
            </a:r>
            <a:r>
              <a:rPr lang="zh-CN" altLang="en-US" sz="1600" dirty="0">
                <a:solidFill>
                  <a:srgbClr val="000000"/>
                </a:solidFill>
                <a:latin typeface="+mj-ea"/>
                <a:ea typeface="+mj-ea"/>
              </a:rPr>
              <a:t>彩色），经逐象元进行纠正，再按影像镶嵌，根据图幅范围剪裁生成的影像数据。一般带有公里格网、图廓内 </a:t>
            </a:r>
            <a:r>
              <a:rPr lang="en-US" altLang="zh-CN" sz="1600" dirty="0">
                <a:solidFill>
                  <a:srgbClr val="000000"/>
                </a:solidFill>
                <a:latin typeface="+mj-ea"/>
                <a:ea typeface="+mj-ea"/>
              </a:rPr>
              <a:t>/ </a:t>
            </a:r>
            <a:r>
              <a:rPr lang="zh-CN" altLang="en-US" sz="1600" dirty="0">
                <a:solidFill>
                  <a:srgbClr val="000000"/>
                </a:solidFill>
                <a:latin typeface="+mj-ea"/>
                <a:ea typeface="+mj-ea"/>
              </a:rPr>
              <a:t>外整饰和注记的平面图</a:t>
            </a:r>
            <a:r>
              <a:rPr lang="zh-CN" altLang="en-US" sz="1600" dirty="0" smtClean="0">
                <a:solidFill>
                  <a:srgbClr val="000000"/>
                </a:solidFill>
                <a:latin typeface="+mj-ea"/>
                <a:ea typeface="+mj-ea"/>
              </a:rPr>
              <a:t>。</a:t>
            </a:r>
            <a:endParaRPr lang="zh-CN" altLang="en-US" sz="1600" dirty="0">
              <a:solidFill>
                <a:srgbClr val="000000"/>
              </a:solidFill>
              <a:latin typeface="+mj-ea"/>
              <a:ea typeface="+mj-ea"/>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539552" y="917848"/>
            <a:ext cx="7772400" cy="1143000"/>
          </a:xfrm>
        </p:spPr>
        <p:txBody>
          <a:bodyPr/>
          <a:lstStyle/>
          <a:p>
            <a:pPr algn="l"/>
            <a:r>
              <a:rPr lang="en-US" altLang="zh-CN" sz="2400" dirty="0" smtClean="0">
                <a:latin typeface="黑体" panose="02010609060101010101" pitchFamily="49" charset="-122"/>
                <a:ea typeface="黑体" panose="02010609060101010101" pitchFamily="49" charset="-122"/>
              </a:rPr>
              <a:t>(3)</a:t>
            </a:r>
            <a:r>
              <a:rPr lang="zh-CN" altLang="en-US" sz="2400" dirty="0" smtClean="0">
                <a:latin typeface="黑体" panose="02010609060101010101" pitchFamily="49" charset="-122"/>
                <a:ea typeface="黑体" panose="02010609060101010101" pitchFamily="49" charset="-122"/>
              </a:rPr>
              <a:t>数据采集</a:t>
            </a:r>
            <a:r>
              <a:rPr lang="zh-CN" altLang="en-US" sz="2400" dirty="0">
                <a:latin typeface="黑体" panose="02010609060101010101" pitchFamily="49" charset="-122"/>
                <a:ea typeface="黑体" panose="02010609060101010101" pitchFamily="49" charset="-122"/>
              </a:rPr>
              <a:t>任务</a:t>
            </a:r>
          </a:p>
        </p:txBody>
      </p:sp>
      <p:sp>
        <p:nvSpPr>
          <p:cNvPr id="51203" name="Rectangle 3"/>
          <p:cNvSpPr>
            <a:spLocks noGrp="1" noChangeArrowheads="1"/>
          </p:cNvSpPr>
          <p:nvPr>
            <p:ph type="body" idx="1"/>
          </p:nvPr>
        </p:nvSpPr>
        <p:spPr>
          <a:xfrm>
            <a:off x="685800" y="1700809"/>
            <a:ext cx="8134672" cy="4104456"/>
          </a:xfrm>
        </p:spPr>
        <p:txBody>
          <a:bodyPr/>
          <a:lstStyle/>
          <a:p>
            <a:pPr marL="342900" lvl="1" indent="-342900">
              <a:lnSpc>
                <a:spcPct val="150000"/>
              </a:lnSpc>
              <a:spcBef>
                <a:spcPts val="0"/>
              </a:spcBef>
              <a:buFont typeface="Arial" panose="020B0604020202020204" pitchFamily="34" charset="0"/>
              <a:buChar char="•"/>
            </a:pPr>
            <a:r>
              <a:rPr lang="zh-CN" altLang="en-US" sz="1800" dirty="0">
                <a:latin typeface="+mj-ea"/>
                <a:ea typeface="+mj-ea"/>
              </a:rPr>
              <a:t>将现有的数据源转换成</a:t>
            </a:r>
            <a:r>
              <a:rPr lang="zh-CN" altLang="zh-CN" sz="1800" dirty="0">
                <a:latin typeface="+mj-ea"/>
                <a:ea typeface="+mj-ea"/>
              </a:rPr>
              <a:t>GIS</a:t>
            </a:r>
            <a:r>
              <a:rPr lang="zh-CN" altLang="en-US" sz="1800" dirty="0">
                <a:latin typeface="+mj-ea"/>
                <a:ea typeface="+mj-ea"/>
              </a:rPr>
              <a:t>可以接受的数字形式。</a:t>
            </a: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数据库入库之前进行验证、修改、编辑等处理，保证数据在内容和逻辑上的一致性。</a:t>
            </a: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不同的数据来源要用到不同的设备和方法。</a:t>
            </a: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数据的转换装载。</a:t>
            </a: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数据处理：几何纠正、图幅拼接、拓扑生成等</a:t>
            </a:r>
            <a:r>
              <a:rPr lang="zh-CN" altLang="en-US" sz="1800" dirty="0" smtClean="0">
                <a:latin typeface="+mj-ea"/>
                <a:ea typeface="+mj-ea"/>
              </a:rPr>
              <a:t>。</a:t>
            </a:r>
            <a:endParaRPr lang="en-US" altLang="zh-CN" sz="1800" dirty="0" smtClean="0">
              <a:latin typeface="+mj-ea"/>
              <a:ea typeface="+mj-ea"/>
            </a:endParaRPr>
          </a:p>
          <a:p>
            <a:pPr marL="0" lvl="1" indent="0">
              <a:spcBef>
                <a:spcPts val="0"/>
              </a:spcBef>
              <a:buNone/>
            </a:pPr>
            <a:endParaRPr lang="en-US" altLang="zh-CN" sz="2400" dirty="0">
              <a:ea typeface="黑体" panose="02010609060101010101" pitchFamily="49" charset="-122"/>
            </a:endParaRPr>
          </a:p>
          <a:p>
            <a:pPr marL="0" lvl="1" indent="0">
              <a:spcBef>
                <a:spcPts val="0"/>
              </a:spcBef>
              <a:buNone/>
            </a:pPr>
            <a:r>
              <a:rPr lang="en-US" altLang="zh-CN" sz="2400" dirty="0" smtClean="0">
                <a:ea typeface="黑体" panose="02010609060101010101" pitchFamily="49" charset="-122"/>
              </a:rPr>
              <a:t>(4)</a:t>
            </a:r>
            <a:r>
              <a:rPr lang="zh-CN" altLang="en-US" sz="2400" dirty="0" smtClean="0">
                <a:ea typeface="黑体" panose="02010609060101010101" pitchFamily="49" charset="-122"/>
              </a:rPr>
              <a:t>数据源种类</a:t>
            </a:r>
            <a:endParaRPr lang="en-US" altLang="zh-CN" sz="2400" dirty="0" smtClean="0">
              <a:ea typeface="黑体" panose="02010609060101010101" pitchFamily="49" charset="-122"/>
            </a:endParaRP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图形图像数据</a:t>
            </a:r>
            <a:r>
              <a:rPr lang="zh-CN" altLang="en-US" sz="1800" dirty="0" smtClean="0">
                <a:latin typeface="+mj-ea"/>
                <a:ea typeface="+mj-ea"/>
              </a:rPr>
              <a:t>：地图、工程图、规划图、照片、航空</a:t>
            </a:r>
            <a:r>
              <a:rPr lang="zh-CN" altLang="en-US" sz="1800" dirty="0">
                <a:latin typeface="+mj-ea"/>
                <a:ea typeface="+mj-ea"/>
              </a:rPr>
              <a:t>与遥感影像等</a:t>
            </a:r>
          </a:p>
          <a:p>
            <a:pPr marL="342900" lvl="1" indent="-342900">
              <a:lnSpc>
                <a:spcPct val="150000"/>
              </a:lnSpc>
              <a:spcBef>
                <a:spcPts val="0"/>
              </a:spcBef>
              <a:buFont typeface="Arial" panose="020B0604020202020204" pitchFamily="34" charset="0"/>
              <a:buChar char="•"/>
            </a:pPr>
            <a:r>
              <a:rPr lang="zh-CN" altLang="en-US" sz="1800" dirty="0">
                <a:latin typeface="+mj-ea"/>
                <a:ea typeface="+mj-ea"/>
              </a:rPr>
              <a:t>文字数据</a:t>
            </a:r>
            <a:r>
              <a:rPr lang="zh-CN" altLang="en-US" sz="1800" dirty="0" smtClean="0">
                <a:latin typeface="+mj-ea"/>
                <a:ea typeface="+mj-ea"/>
              </a:rPr>
              <a:t>：调查报告、文件、统计数据、实验数据、野外</a:t>
            </a:r>
            <a:r>
              <a:rPr lang="zh-CN" altLang="en-US" sz="1800" dirty="0">
                <a:latin typeface="+mj-ea"/>
                <a:ea typeface="+mj-ea"/>
              </a:rPr>
              <a:t>调查的原始记录</a:t>
            </a:r>
            <a:r>
              <a:rPr lang="zh-CN" altLang="en-US" sz="1800" dirty="0" smtClean="0">
                <a:latin typeface="+mj-ea"/>
                <a:ea typeface="+mj-ea"/>
              </a:rPr>
              <a:t>等</a:t>
            </a:r>
            <a:endParaRPr lang="zh-CN" altLang="en-US" sz="1800" dirty="0">
              <a:latin typeface="+mj-ea"/>
              <a:ea typeface="+mj-ea"/>
            </a:endParaRPr>
          </a:p>
        </p:txBody>
      </p:sp>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539552" y="917848"/>
            <a:ext cx="7772400" cy="1143000"/>
          </a:xfrm>
        </p:spPr>
        <p:txBody>
          <a:bodyPr/>
          <a:lstStyle/>
          <a:p>
            <a:pPr algn="l"/>
            <a:r>
              <a:rPr lang="en-US" altLang="zh-CN" sz="2400" dirty="0" smtClean="0">
                <a:latin typeface="黑体" panose="02010609060101010101" pitchFamily="49" charset="-122"/>
                <a:ea typeface="黑体" panose="02010609060101010101" pitchFamily="49" charset="-122"/>
              </a:rPr>
              <a:t>(5)</a:t>
            </a:r>
            <a:r>
              <a:rPr lang="zh-CN" altLang="en-US" sz="2400" dirty="0" smtClean="0">
                <a:latin typeface="黑体" panose="02010609060101010101" pitchFamily="49" charset="-122"/>
                <a:ea typeface="黑体" panose="02010609060101010101" pitchFamily="49" charset="-122"/>
              </a:rPr>
              <a:t>数据源</a:t>
            </a:r>
            <a:r>
              <a:rPr lang="zh-CN" altLang="en-US" sz="2400" dirty="0">
                <a:latin typeface="黑体" panose="02010609060101010101" pitchFamily="49" charset="-122"/>
                <a:ea typeface="黑体" panose="02010609060101010101" pitchFamily="49" charset="-122"/>
              </a:rPr>
              <a:t>与相应设备</a:t>
            </a:r>
          </a:p>
        </p:txBody>
      </p:sp>
      <p:grpSp>
        <p:nvGrpSpPr>
          <p:cNvPr id="37" name="组合 36"/>
          <p:cNvGrpSpPr/>
          <p:nvPr/>
        </p:nvGrpSpPr>
        <p:grpSpPr>
          <a:xfrm>
            <a:off x="44195" y="376599"/>
            <a:ext cx="8908478" cy="6364769"/>
            <a:chOff x="35496" y="368300"/>
            <a:chExt cx="8908478" cy="6364769"/>
          </a:xfrm>
        </p:grpSpPr>
        <p:sp>
          <p:nvSpPr>
            <p:cNvPr id="38" name="矩形 37"/>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39"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0"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pic>
        <p:nvPicPr>
          <p:cNvPr id="890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7664" y="2293624"/>
            <a:ext cx="6343030" cy="299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4195" y="376599"/>
            <a:ext cx="8908478" cy="6364769"/>
            <a:chOff x="35496" y="368300"/>
            <a:chExt cx="8908478" cy="6364769"/>
          </a:xfrm>
        </p:grpSpPr>
        <p:sp>
          <p:nvSpPr>
            <p:cNvPr id="6" name="矩形 5"/>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9" name="矩形 8"/>
          <p:cNvSpPr/>
          <p:nvPr/>
        </p:nvSpPr>
        <p:spPr>
          <a:xfrm>
            <a:off x="557974" y="1196752"/>
            <a:ext cx="7963805" cy="5386090"/>
          </a:xfrm>
          <a:prstGeom prst="rect">
            <a:avLst/>
          </a:prstGeom>
        </p:spPr>
        <p:txBody>
          <a:bodyPr wrap="square">
            <a:spAutoFit/>
          </a:bodyPr>
          <a:lstStyle/>
          <a:p>
            <a:pPr marL="0" lvl="1" algn="l">
              <a:spcBef>
                <a:spcPts val="0"/>
              </a:spcBef>
            </a:pPr>
            <a:r>
              <a:rPr lang="en-US" altLang="zh-CN" sz="2000" dirty="0">
                <a:solidFill>
                  <a:srgbClr val="000000"/>
                </a:solidFill>
                <a:latin typeface="Times New Roman"/>
                <a:ea typeface="黑体" panose="02010609060101010101" pitchFamily="49" charset="-122"/>
              </a:rPr>
              <a:t>(6)</a:t>
            </a:r>
            <a:r>
              <a:rPr lang="zh-CN" altLang="en-US" sz="2000" dirty="0">
                <a:solidFill>
                  <a:srgbClr val="000000"/>
                </a:solidFill>
                <a:latin typeface="Times New Roman"/>
                <a:ea typeface="黑体" panose="02010609060101010101" pitchFamily="49" charset="-122"/>
              </a:rPr>
              <a:t>空间数据采集</a:t>
            </a:r>
            <a:endParaRPr lang="en-US" altLang="zh-CN" sz="2000" dirty="0">
              <a:solidFill>
                <a:srgbClr val="000000"/>
              </a:solidFill>
              <a:latin typeface="Times New Roman"/>
              <a:ea typeface="黑体" panose="02010609060101010101" pitchFamily="49" charset="-122"/>
            </a:endParaRPr>
          </a:p>
          <a:p>
            <a:pPr marL="342900" lvl="1" indent="-342900" algn="l">
              <a:lnSpc>
                <a:spcPct val="150000"/>
              </a:lnSpc>
              <a:spcBef>
                <a:spcPts val="0"/>
              </a:spcBef>
              <a:buFont typeface="Arial" panose="020B0604020202020204" pitchFamily="34" charset="0"/>
              <a:buChar char="•"/>
            </a:pPr>
            <a:r>
              <a:rPr lang="zh-CN" altLang="en-US" sz="1800" b="1" dirty="0">
                <a:solidFill>
                  <a:srgbClr val="000000"/>
                </a:solidFill>
                <a:latin typeface="+mj-ea"/>
                <a:ea typeface="+mj-ea"/>
              </a:rPr>
              <a:t>属性数据的采集</a:t>
            </a:r>
            <a:endParaRPr lang="en-US" altLang="zh-CN" sz="1800" b="1" dirty="0">
              <a:solidFill>
                <a:srgbClr val="000000"/>
              </a:solidFill>
              <a:latin typeface="+mj-ea"/>
              <a:ea typeface="+mj-ea"/>
            </a:endParaRPr>
          </a:p>
          <a:p>
            <a:pPr marL="0" lvl="1" algn="l">
              <a:lnSpc>
                <a:spcPct val="150000"/>
              </a:lnSpc>
              <a:spcBef>
                <a:spcPts val="0"/>
              </a:spcBef>
            </a:pPr>
            <a:r>
              <a:rPr lang="en-US" altLang="zh-CN" sz="1800" dirty="0">
                <a:solidFill>
                  <a:srgbClr val="000000"/>
                </a:solidFill>
                <a:latin typeface="+mj-ea"/>
                <a:ea typeface="+mj-ea"/>
              </a:rPr>
              <a:t>    </a:t>
            </a:r>
            <a:r>
              <a:rPr lang="zh-CN" altLang="en-US" sz="1800" dirty="0">
                <a:solidFill>
                  <a:srgbClr val="000000"/>
                </a:solidFill>
                <a:latin typeface="+mj-ea"/>
                <a:ea typeface="+mj-ea"/>
              </a:rPr>
              <a:t>各类调查报告、文件、统计数据、实验数据与野外调查的原始记录等，如人口数据、经济数据、土壤成份、环境数据</a:t>
            </a:r>
            <a:r>
              <a:rPr lang="zh-CN" altLang="en-US" sz="1800" dirty="0" smtClean="0">
                <a:solidFill>
                  <a:srgbClr val="000000"/>
                </a:solidFill>
                <a:latin typeface="+mj-ea"/>
                <a:ea typeface="+mj-ea"/>
              </a:rPr>
              <a:t>。对于</a:t>
            </a:r>
            <a:r>
              <a:rPr lang="zh-CN" altLang="en-US" sz="1800" dirty="0">
                <a:solidFill>
                  <a:srgbClr val="000000"/>
                </a:solidFill>
                <a:latin typeface="+mj-ea"/>
                <a:ea typeface="+mj-ea"/>
              </a:rPr>
              <a:t>要输入属性库的属性数据，通过</a:t>
            </a:r>
            <a:r>
              <a:rPr lang="zh-CN" altLang="en-US" sz="1800" dirty="0" smtClean="0">
                <a:solidFill>
                  <a:srgbClr val="000000"/>
                </a:solidFill>
                <a:latin typeface="+mj-ea"/>
                <a:ea typeface="+mj-ea"/>
              </a:rPr>
              <a:t>键盘直接键入</a:t>
            </a:r>
            <a:r>
              <a:rPr lang="zh-CN" altLang="en-US" sz="1800" dirty="0">
                <a:solidFill>
                  <a:srgbClr val="000000"/>
                </a:solidFill>
                <a:latin typeface="+mj-ea"/>
                <a:ea typeface="+mj-ea"/>
              </a:rPr>
              <a:t>或文件、表格、数据库导入</a:t>
            </a:r>
            <a:r>
              <a:rPr lang="zh-CN" altLang="en-US" sz="1800" dirty="0" smtClean="0">
                <a:solidFill>
                  <a:srgbClr val="000000"/>
                </a:solidFill>
                <a:latin typeface="+mj-ea"/>
                <a:ea typeface="+mj-ea"/>
              </a:rPr>
              <a:t>。 对于</a:t>
            </a:r>
            <a:r>
              <a:rPr lang="zh-CN" altLang="en-US" sz="1800" dirty="0">
                <a:solidFill>
                  <a:srgbClr val="000000"/>
                </a:solidFill>
                <a:latin typeface="+mj-ea"/>
                <a:ea typeface="+mj-ea"/>
              </a:rPr>
              <a:t>要直接记录到栅格或矢量数据文件</a:t>
            </a:r>
            <a:r>
              <a:rPr lang="zh-CN" altLang="en-US" sz="1800" dirty="0" smtClean="0">
                <a:solidFill>
                  <a:srgbClr val="000000"/>
                </a:solidFill>
                <a:latin typeface="+mj-ea"/>
                <a:ea typeface="+mj-ea"/>
              </a:rPr>
              <a:t>中的</a:t>
            </a:r>
            <a:r>
              <a:rPr lang="zh-CN" altLang="en-US" sz="1800" dirty="0">
                <a:solidFill>
                  <a:srgbClr val="000000"/>
                </a:solidFill>
                <a:latin typeface="+mj-ea"/>
                <a:ea typeface="+mj-ea"/>
              </a:rPr>
              <a:t>属性数据，则必须进行编码输入</a:t>
            </a:r>
            <a:r>
              <a:rPr lang="zh-CN" altLang="en-US" sz="1800" dirty="0" smtClean="0">
                <a:solidFill>
                  <a:srgbClr val="000000"/>
                </a:solidFill>
                <a:latin typeface="+mj-ea"/>
                <a:ea typeface="+mj-ea"/>
              </a:rPr>
              <a:t>。</a:t>
            </a:r>
            <a:endParaRPr lang="en-US" altLang="zh-CN" sz="1800" dirty="0" smtClean="0">
              <a:solidFill>
                <a:srgbClr val="000000"/>
              </a:solidFill>
              <a:latin typeface="+mj-ea"/>
              <a:ea typeface="+mj-ea"/>
            </a:endParaRPr>
          </a:p>
          <a:p>
            <a:pPr marL="342900" lvl="1" indent="-342900" algn="l">
              <a:lnSpc>
                <a:spcPct val="150000"/>
              </a:lnSpc>
              <a:spcBef>
                <a:spcPts val="0"/>
              </a:spcBef>
              <a:buFont typeface="Arial" panose="020B0604020202020204" pitchFamily="34" charset="0"/>
              <a:buChar char="•"/>
            </a:pPr>
            <a:r>
              <a:rPr lang="zh-CN" altLang="en-US" sz="2000" b="1" dirty="0">
                <a:solidFill>
                  <a:srgbClr val="000000"/>
                </a:solidFill>
                <a:latin typeface="+mj-ea"/>
                <a:ea typeface="+mj-ea"/>
              </a:rPr>
              <a:t>图形数据的</a:t>
            </a:r>
            <a:r>
              <a:rPr lang="zh-CN" altLang="en-US" sz="2000" b="1" dirty="0" smtClean="0">
                <a:solidFill>
                  <a:srgbClr val="000000"/>
                </a:solidFill>
                <a:latin typeface="+mj-ea"/>
                <a:ea typeface="+mj-ea"/>
              </a:rPr>
              <a:t>采集</a:t>
            </a:r>
            <a:endParaRPr lang="en-US" altLang="zh-CN" sz="2000" b="1" dirty="0" smtClean="0">
              <a:solidFill>
                <a:srgbClr val="000000"/>
              </a:solidFill>
              <a:latin typeface="+mj-ea"/>
              <a:ea typeface="+mj-ea"/>
            </a:endParaRPr>
          </a:p>
          <a:p>
            <a:pPr marL="0" lvl="1" algn="l">
              <a:lnSpc>
                <a:spcPct val="150000"/>
              </a:lnSpc>
              <a:spcBef>
                <a:spcPts val="0"/>
              </a:spcBef>
            </a:pPr>
            <a:r>
              <a:rPr lang="zh-CN" altLang="en-US" sz="2000" dirty="0" smtClean="0">
                <a:solidFill>
                  <a:srgbClr val="000000"/>
                </a:solidFill>
                <a:latin typeface="+mj-ea"/>
                <a:ea typeface="+mj-ea"/>
              </a:rPr>
              <a:t>   </a:t>
            </a:r>
            <a:r>
              <a:rPr lang="zh-CN" altLang="en-US" sz="2000" dirty="0">
                <a:solidFill>
                  <a:srgbClr val="000000"/>
                </a:solidFill>
                <a:latin typeface="+mj-ea"/>
                <a:ea typeface="+mj-ea"/>
              </a:rPr>
              <a:t> </a:t>
            </a:r>
            <a:r>
              <a:rPr lang="zh-CN" altLang="en-US" sz="1800" dirty="0" smtClean="0">
                <a:solidFill>
                  <a:srgbClr val="000000"/>
                </a:solidFill>
                <a:latin typeface="+mj-ea"/>
                <a:ea typeface="+mj-ea"/>
              </a:rPr>
              <a:t>手扶</a:t>
            </a:r>
            <a:r>
              <a:rPr lang="zh-CN" altLang="en-US" sz="1800" dirty="0">
                <a:solidFill>
                  <a:srgbClr val="000000"/>
                </a:solidFill>
                <a:latin typeface="+mj-ea"/>
                <a:ea typeface="+mj-ea"/>
              </a:rPr>
              <a:t>跟踪数字化仪采集</a:t>
            </a:r>
          </a:p>
          <a:p>
            <a:pPr marL="0" lvl="1" algn="l">
              <a:lnSpc>
                <a:spcPct val="150000"/>
              </a:lnSpc>
              <a:spcBef>
                <a:spcPts val="0"/>
              </a:spcBef>
            </a:pPr>
            <a:r>
              <a:rPr lang="zh-CN" altLang="en-US" sz="1800" dirty="0" smtClean="0">
                <a:solidFill>
                  <a:srgbClr val="000000"/>
                </a:solidFill>
                <a:latin typeface="+mj-ea"/>
                <a:ea typeface="+mj-ea"/>
              </a:rPr>
              <a:t>    摄影测量</a:t>
            </a:r>
            <a:r>
              <a:rPr lang="zh-CN" altLang="en-US" sz="1800" dirty="0">
                <a:solidFill>
                  <a:srgbClr val="000000"/>
                </a:solidFill>
                <a:latin typeface="+mj-ea"/>
                <a:ea typeface="+mj-ea"/>
              </a:rPr>
              <a:t>数字化采集</a:t>
            </a:r>
          </a:p>
          <a:p>
            <a:pPr marL="0" lvl="1" algn="l">
              <a:lnSpc>
                <a:spcPct val="150000"/>
              </a:lnSpc>
              <a:spcBef>
                <a:spcPts val="0"/>
              </a:spcBef>
            </a:pPr>
            <a:r>
              <a:rPr lang="zh-CN" altLang="en-US" sz="1800" dirty="0" smtClean="0">
                <a:solidFill>
                  <a:srgbClr val="000000"/>
                </a:solidFill>
                <a:latin typeface="+mj-ea"/>
                <a:ea typeface="+mj-ea"/>
              </a:rPr>
              <a:t>    扫描</a:t>
            </a:r>
            <a:r>
              <a:rPr lang="zh-CN" altLang="en-US" sz="1800" dirty="0">
                <a:solidFill>
                  <a:srgbClr val="000000"/>
                </a:solidFill>
                <a:latin typeface="+mj-ea"/>
                <a:ea typeface="+mj-ea"/>
              </a:rPr>
              <a:t>跟踪数字化采集</a:t>
            </a:r>
          </a:p>
          <a:p>
            <a:pPr marL="0" lvl="1" algn="l">
              <a:lnSpc>
                <a:spcPct val="150000"/>
              </a:lnSpc>
              <a:spcBef>
                <a:spcPts val="0"/>
              </a:spcBef>
            </a:pPr>
            <a:r>
              <a:rPr lang="zh-CN" altLang="en-US" sz="1800" dirty="0" smtClean="0">
                <a:solidFill>
                  <a:srgbClr val="000000"/>
                </a:solidFill>
                <a:latin typeface="+mj-ea"/>
                <a:ea typeface="+mj-ea"/>
              </a:rPr>
              <a:t>    外</a:t>
            </a:r>
            <a:r>
              <a:rPr lang="zh-CN" altLang="en-US" sz="1800" dirty="0">
                <a:solidFill>
                  <a:srgbClr val="000000"/>
                </a:solidFill>
                <a:latin typeface="+mj-ea"/>
                <a:ea typeface="+mj-ea"/>
              </a:rPr>
              <a:t>业实地数字化</a:t>
            </a:r>
            <a:r>
              <a:rPr lang="zh-CN" altLang="en-US" sz="1800" dirty="0" smtClean="0">
                <a:solidFill>
                  <a:srgbClr val="000000"/>
                </a:solidFill>
                <a:latin typeface="+mj-ea"/>
                <a:ea typeface="+mj-ea"/>
              </a:rPr>
              <a:t>采集</a:t>
            </a:r>
            <a:endParaRPr lang="en-US" altLang="zh-CN" dirty="0" smtClean="0">
              <a:solidFill>
                <a:srgbClr val="000000"/>
              </a:solidFill>
              <a:latin typeface="Times New Roman"/>
              <a:ea typeface="黑体" panose="02010609060101010101" pitchFamily="49" charset="-122"/>
            </a:endParaRPr>
          </a:p>
          <a:p>
            <a:pPr marL="0" lvl="1" algn="l">
              <a:spcBef>
                <a:spcPts val="0"/>
              </a:spcBef>
            </a:pPr>
            <a:endParaRPr lang="zh-CN" altLang="en-US" dirty="0">
              <a:solidFill>
                <a:srgbClr val="000000"/>
              </a:solidFill>
              <a:latin typeface="Times New Roman"/>
              <a:ea typeface="黑体" panose="02010609060101010101" pitchFamily="49" charset="-122"/>
            </a:endParaRPr>
          </a:p>
          <a:p>
            <a:pPr marL="0" lvl="1" algn="l">
              <a:spcBef>
                <a:spcPts val="0"/>
              </a:spcBef>
            </a:pPr>
            <a:endParaRPr lang="en-US" altLang="zh-CN" dirty="0">
              <a:solidFill>
                <a:srgbClr val="000000"/>
              </a:solidFill>
              <a:latin typeface="Times New Roman"/>
              <a:ea typeface="黑体" panose="02010609060101010101" pitchFamily="49"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99593" y="1687602"/>
            <a:ext cx="1440159"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基础</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043608" y="1628800"/>
            <a:ext cx="7200800" cy="3277820"/>
          </a:xfrm>
          <a:prstGeom prst="rect">
            <a:avLst/>
          </a:prstGeom>
          <a:noFill/>
        </p:spPr>
        <p:txBody>
          <a:bodyPr wrap="square" rtlCol="0">
            <a:spAutoFit/>
          </a:bodyPr>
          <a:lstStyle/>
          <a:p>
            <a:pPr algn="l">
              <a:lnSpc>
                <a:spcPct val="150000"/>
              </a:lnSpc>
            </a:pPr>
            <a:r>
              <a:rPr lang="en-US" altLang="zh-CN" sz="1800" b="1" dirty="0" smtClean="0">
                <a:latin typeface="+mn-lt"/>
                <a:ea typeface="微软雅黑" panose="020B0503020204020204" pitchFamily="34" charset="-122"/>
              </a:rPr>
              <a:t>1.GIS</a:t>
            </a:r>
            <a:r>
              <a:rPr lang="zh-CN" altLang="en-US" sz="1800" b="1" dirty="0" smtClean="0">
                <a:latin typeface="+mn-lt"/>
                <a:ea typeface="微软雅黑" panose="020B0503020204020204" pitchFamily="34" charset="-122"/>
              </a:rPr>
              <a:t>基础</a:t>
            </a:r>
            <a:endParaRPr lang="en-US" altLang="zh-CN" sz="1800" b="1" dirty="0" smtClean="0">
              <a:latin typeface="+mn-lt"/>
              <a:ea typeface="微软雅黑" panose="020B0503020204020204" pitchFamily="34" charset="-122"/>
            </a:endParaRPr>
          </a:p>
          <a:p>
            <a:pPr algn="l">
              <a:lnSpc>
                <a:spcPct val="150000"/>
              </a:lnSpc>
            </a:pPr>
            <a:endParaRPr lang="en-US" altLang="zh-CN" sz="700" b="1" dirty="0" smtClean="0">
              <a:latin typeface="+mn-lt"/>
              <a:ea typeface="微软雅黑" panose="020B0503020204020204" pitchFamily="34" charset="-122"/>
            </a:endParaRPr>
          </a:p>
          <a:p>
            <a:pPr algn="l">
              <a:lnSpc>
                <a:spcPct val="150000"/>
              </a:lnSpc>
            </a:pPr>
            <a:r>
              <a:rPr lang="en-US" altLang="zh-CN" sz="1800" dirty="0" smtClean="0">
                <a:ea typeface="微软雅黑" panose="020B0503020204020204" pitchFamily="34" charset="-122"/>
              </a:rPr>
              <a:t>    1</a:t>
            </a:r>
            <a:r>
              <a:rPr lang="zh-CN" altLang="en-US" sz="1800" dirty="0">
                <a:ea typeface="微软雅黑" panose="020B0503020204020204" pitchFamily="34" charset="-122"/>
              </a:rPr>
              <a:t>）</a:t>
            </a:r>
            <a:r>
              <a:rPr lang="en-US" altLang="zh-CN" sz="1800" dirty="0">
                <a:ea typeface="微软雅黑" panose="020B0503020204020204" pitchFamily="34" charset="-122"/>
              </a:rPr>
              <a:t>GIS</a:t>
            </a:r>
            <a:r>
              <a:rPr lang="zh-CN" altLang="en-US" sz="1800" dirty="0">
                <a:ea typeface="微软雅黑" panose="020B0503020204020204" pitchFamily="34" charset="-122"/>
              </a:rPr>
              <a:t>的概念</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2</a:t>
            </a:r>
            <a:r>
              <a:rPr lang="zh-CN" altLang="en-US" sz="1800" dirty="0">
                <a:ea typeface="微软雅黑" panose="020B0503020204020204" pitchFamily="34" charset="-122"/>
              </a:rPr>
              <a:t>）</a:t>
            </a:r>
            <a:r>
              <a:rPr lang="en-US" altLang="zh-CN" sz="1800" dirty="0">
                <a:ea typeface="微软雅黑" panose="020B0503020204020204" pitchFamily="34" charset="-122"/>
              </a:rPr>
              <a:t>3S</a:t>
            </a:r>
            <a:r>
              <a:rPr lang="zh-CN" altLang="en-US" sz="1800" dirty="0">
                <a:ea typeface="微软雅黑" panose="020B0503020204020204" pitchFamily="34" charset="-122"/>
              </a:rPr>
              <a:t>概念、关系</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3</a:t>
            </a:r>
            <a:r>
              <a:rPr lang="zh-CN" altLang="en-US" sz="1800" dirty="0">
                <a:ea typeface="微软雅黑" panose="020B0503020204020204" pitchFamily="34" charset="-122"/>
              </a:rPr>
              <a:t>）数据结构</a:t>
            </a:r>
            <a:r>
              <a:rPr lang="en-US" altLang="zh-CN" sz="1800" dirty="0">
                <a:ea typeface="微软雅黑" panose="020B0503020204020204" pitchFamily="34" charset="-122"/>
              </a:rPr>
              <a:t>-</a:t>
            </a:r>
            <a:r>
              <a:rPr lang="zh-CN" altLang="en-US" sz="1800" dirty="0">
                <a:ea typeface="微软雅黑" panose="020B0503020204020204" pitchFamily="34" charset="-122"/>
              </a:rPr>
              <a:t>拓扑</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4</a:t>
            </a:r>
            <a:r>
              <a:rPr lang="zh-CN" altLang="en-US" sz="1800" dirty="0">
                <a:ea typeface="微软雅黑" panose="020B0503020204020204" pitchFamily="34" charset="-122"/>
              </a:rPr>
              <a:t>）地理学基础</a:t>
            </a:r>
            <a:endParaRPr lang="en-US" altLang="zh-CN" sz="1800" b="1" dirty="0">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a:p>
            <a:pPr algn="l">
              <a:lnSpc>
                <a:spcPct val="150000"/>
              </a:lnSpc>
            </a:pPr>
            <a:endParaRPr lang="en-US" altLang="zh-CN" sz="1800" b="1" dirty="0" smtClean="0">
              <a:latin typeface="+mn-lt"/>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8836640"/>
      </p:ext>
    </p:extLst>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body" sz="half" idx="1"/>
          </p:nvPr>
        </p:nvSpPr>
        <p:spPr>
          <a:xfrm>
            <a:off x="724656" y="1671473"/>
            <a:ext cx="7922717" cy="4781550"/>
          </a:xfrm>
        </p:spPr>
        <p:txBody>
          <a:bodyPr/>
          <a:lstStyle/>
          <a:p>
            <a:pPr>
              <a:lnSpc>
                <a:spcPct val="150000"/>
              </a:lnSpc>
            </a:pPr>
            <a:r>
              <a:rPr lang="zh-CN" altLang="en-US" sz="1800" dirty="0">
                <a:latin typeface="+mj-ea"/>
                <a:ea typeface="+mj-ea"/>
              </a:rPr>
              <a:t>空间数据编辑的</a:t>
            </a:r>
            <a:r>
              <a:rPr lang="zh-CN" altLang="en-US" sz="1800" dirty="0" smtClean="0">
                <a:latin typeface="+mj-ea"/>
                <a:ea typeface="+mj-ea"/>
              </a:rPr>
              <a:t>必要性：修正</a:t>
            </a:r>
            <a:r>
              <a:rPr lang="zh-CN" altLang="en-US" sz="1800" dirty="0">
                <a:latin typeface="+mj-ea"/>
                <a:ea typeface="+mj-ea"/>
              </a:rPr>
              <a:t>数据输入</a:t>
            </a:r>
            <a:r>
              <a:rPr lang="zh-CN" altLang="en-US" sz="1800" dirty="0" smtClean="0">
                <a:latin typeface="+mj-ea"/>
                <a:ea typeface="+mj-ea"/>
              </a:rPr>
              <a:t>错误；维护</a:t>
            </a:r>
            <a:r>
              <a:rPr lang="zh-CN" altLang="en-US" sz="1800" dirty="0">
                <a:latin typeface="+mj-ea"/>
                <a:ea typeface="+mj-ea"/>
              </a:rPr>
              <a:t>数据的完整性和</a:t>
            </a:r>
            <a:r>
              <a:rPr lang="zh-CN" altLang="en-US" sz="1800" dirty="0" smtClean="0">
                <a:latin typeface="+mj-ea"/>
                <a:ea typeface="+mj-ea"/>
              </a:rPr>
              <a:t>一致性；更新</a:t>
            </a:r>
            <a:r>
              <a:rPr lang="zh-CN" altLang="en-US" sz="1800" dirty="0">
                <a:latin typeface="+mj-ea"/>
                <a:ea typeface="+mj-ea"/>
              </a:rPr>
              <a:t>地理</a:t>
            </a:r>
            <a:r>
              <a:rPr lang="zh-CN" altLang="en-US" sz="1800" dirty="0" smtClean="0">
                <a:latin typeface="+mj-ea"/>
                <a:ea typeface="+mj-ea"/>
              </a:rPr>
              <a:t>信息。</a:t>
            </a:r>
            <a:endParaRPr lang="zh-CN" altLang="en-US" sz="1800" dirty="0">
              <a:latin typeface="+mj-ea"/>
              <a:ea typeface="+mj-ea"/>
            </a:endParaRPr>
          </a:p>
          <a:p>
            <a:pPr>
              <a:lnSpc>
                <a:spcPct val="150000"/>
              </a:lnSpc>
            </a:pPr>
            <a:r>
              <a:rPr lang="zh-CN" altLang="en-US" sz="1800" dirty="0">
                <a:latin typeface="+mj-ea"/>
                <a:ea typeface="+mj-ea"/>
              </a:rPr>
              <a:t>空间数据一般性</a:t>
            </a:r>
            <a:r>
              <a:rPr lang="zh-CN" altLang="en-US" sz="1800" dirty="0" smtClean="0">
                <a:latin typeface="+mj-ea"/>
                <a:ea typeface="+mj-ea"/>
              </a:rPr>
              <a:t>错误：数据</a:t>
            </a:r>
            <a:r>
              <a:rPr lang="zh-CN" altLang="en-US" sz="1800" dirty="0">
                <a:latin typeface="+mj-ea"/>
                <a:ea typeface="+mj-ea"/>
              </a:rPr>
              <a:t>不完整、</a:t>
            </a:r>
            <a:r>
              <a:rPr lang="zh-CN" altLang="en-US" sz="1800" dirty="0" smtClean="0">
                <a:latin typeface="+mj-ea"/>
                <a:ea typeface="+mj-ea"/>
              </a:rPr>
              <a:t>重复；空间数据</a:t>
            </a:r>
            <a:r>
              <a:rPr lang="zh-CN" altLang="en-US" sz="1800" dirty="0">
                <a:latin typeface="+mj-ea"/>
                <a:ea typeface="+mj-ea"/>
              </a:rPr>
              <a:t>位置不</a:t>
            </a:r>
            <a:r>
              <a:rPr lang="zh-CN" altLang="en-US" sz="1800" dirty="0" smtClean="0">
                <a:latin typeface="+mj-ea"/>
                <a:ea typeface="+mj-ea"/>
              </a:rPr>
              <a:t>正确；空间数据</a:t>
            </a:r>
            <a:r>
              <a:rPr lang="zh-CN" altLang="en-US" sz="1800" dirty="0">
                <a:latin typeface="+mj-ea"/>
                <a:ea typeface="+mj-ea"/>
              </a:rPr>
              <a:t>比例尺不</a:t>
            </a:r>
            <a:r>
              <a:rPr lang="zh-CN" altLang="en-US" sz="1800" dirty="0" smtClean="0">
                <a:latin typeface="+mj-ea"/>
                <a:ea typeface="+mj-ea"/>
              </a:rPr>
              <a:t>准确；空间数据变形；几何</a:t>
            </a:r>
            <a:r>
              <a:rPr lang="zh-CN" altLang="en-US" sz="1800" dirty="0">
                <a:latin typeface="+mj-ea"/>
                <a:ea typeface="+mj-ea"/>
              </a:rPr>
              <a:t>和属性连接有</a:t>
            </a:r>
            <a:r>
              <a:rPr lang="zh-CN" altLang="en-US" sz="1800" dirty="0" smtClean="0">
                <a:latin typeface="+mj-ea"/>
                <a:ea typeface="+mj-ea"/>
              </a:rPr>
              <a:t>误；属性数据</a:t>
            </a:r>
            <a:r>
              <a:rPr lang="zh-CN" altLang="en-US" sz="1800" dirty="0">
                <a:latin typeface="+mj-ea"/>
                <a:ea typeface="+mj-ea"/>
              </a:rPr>
              <a:t>不</a:t>
            </a:r>
            <a:r>
              <a:rPr lang="zh-CN" altLang="en-US" sz="1800" dirty="0" smtClean="0">
                <a:latin typeface="+mj-ea"/>
                <a:ea typeface="+mj-ea"/>
              </a:rPr>
              <a:t>完整。</a:t>
            </a:r>
            <a:endParaRPr lang="zh-CN" altLang="en-US" sz="1800" dirty="0">
              <a:latin typeface="+mj-ea"/>
              <a:ea typeface="+mj-ea"/>
            </a:endParaRPr>
          </a:p>
          <a:p>
            <a:pPr>
              <a:lnSpc>
                <a:spcPct val="150000"/>
              </a:lnSpc>
            </a:pPr>
            <a:r>
              <a:rPr lang="zh-CN" altLang="en-US" sz="1800" dirty="0">
                <a:latin typeface="+mj-ea"/>
                <a:ea typeface="+mj-ea"/>
              </a:rPr>
              <a:t>错误检查主要</a:t>
            </a:r>
            <a:r>
              <a:rPr lang="zh-CN" altLang="en-US" sz="1800" dirty="0" smtClean="0">
                <a:latin typeface="+mj-ea"/>
                <a:ea typeface="+mj-ea"/>
              </a:rPr>
              <a:t>方法：叠</a:t>
            </a:r>
            <a:r>
              <a:rPr lang="zh-CN" altLang="en-US" sz="1800" dirty="0">
                <a:latin typeface="+mj-ea"/>
                <a:ea typeface="+mj-ea"/>
              </a:rPr>
              <a:t>合</a:t>
            </a:r>
            <a:r>
              <a:rPr lang="zh-CN" altLang="en-US" sz="1800" dirty="0" smtClean="0">
                <a:latin typeface="+mj-ea"/>
                <a:ea typeface="+mj-ea"/>
              </a:rPr>
              <a:t>比较法；目视检查法；逻辑</a:t>
            </a:r>
            <a:r>
              <a:rPr lang="zh-CN" altLang="en-US" sz="1800" dirty="0">
                <a:latin typeface="+mj-ea"/>
                <a:ea typeface="+mj-ea"/>
              </a:rPr>
              <a:t>检查法</a:t>
            </a:r>
          </a:p>
        </p:txBody>
      </p:sp>
      <p:sp>
        <p:nvSpPr>
          <p:cNvPr id="57347" name="Rectangle 3"/>
          <p:cNvSpPr>
            <a:spLocks noChangeArrowheads="1"/>
          </p:cNvSpPr>
          <p:nvPr/>
        </p:nvSpPr>
        <p:spPr bwMode="auto">
          <a:xfrm>
            <a:off x="2795588" y="2238375"/>
            <a:ext cx="9144000" cy="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zh-CN" altLang="en-US"/>
          </a:p>
        </p:txBody>
      </p:sp>
      <p:sp>
        <p:nvSpPr>
          <p:cNvPr id="57403" name="Text Box 59"/>
          <p:cNvSpPr txBox="1">
            <a:spLocks noChangeArrowheads="1"/>
          </p:cNvSpPr>
          <p:nvPr/>
        </p:nvSpPr>
        <p:spPr bwMode="auto">
          <a:xfrm>
            <a:off x="594320" y="1239143"/>
            <a:ext cx="6858000"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spcBef>
                <a:spcPct val="50000"/>
              </a:spcBef>
            </a:pPr>
            <a:r>
              <a:rPr lang="en-US" altLang="zh-CN" dirty="0" smtClean="0">
                <a:latin typeface="+mn-lt"/>
                <a:ea typeface="黑体" panose="02010609060101010101" pitchFamily="49" charset="-122"/>
              </a:rPr>
              <a:t>(7)</a:t>
            </a:r>
            <a:r>
              <a:rPr lang="zh-CN" altLang="en-US" dirty="0" smtClean="0">
                <a:latin typeface="+mn-lt"/>
                <a:ea typeface="黑体" panose="02010609060101010101" pitchFamily="49" charset="-122"/>
              </a:rPr>
              <a:t>空间数据</a:t>
            </a:r>
            <a:r>
              <a:rPr lang="zh-CN" altLang="en-US" dirty="0">
                <a:latin typeface="+mn-lt"/>
                <a:ea typeface="黑体" panose="02010609060101010101" pitchFamily="49" charset="-122"/>
              </a:rPr>
              <a:t>的编辑与处理</a:t>
            </a:r>
          </a:p>
        </p:txBody>
      </p:sp>
      <p:grpSp>
        <p:nvGrpSpPr>
          <p:cNvPr id="60" name="组合 59"/>
          <p:cNvGrpSpPr/>
          <p:nvPr/>
        </p:nvGrpSpPr>
        <p:grpSpPr>
          <a:xfrm>
            <a:off x="44195" y="376599"/>
            <a:ext cx="8908478" cy="6364769"/>
            <a:chOff x="35496" y="368300"/>
            <a:chExt cx="8908478" cy="6364769"/>
          </a:xfrm>
        </p:grpSpPr>
        <p:sp>
          <p:nvSpPr>
            <p:cNvPr id="61" name="矩形 6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a:solidFill>
                    <a:srgbClr val="FFFFFF"/>
                  </a:solidFill>
                  <a:latin typeface="微软雅黑" panose="020B0503020204020204" pitchFamily="34" charset="-122"/>
                  <a:ea typeface="微软雅黑" panose="020B0503020204020204" pitchFamily="34" charset="-122"/>
                </a:rPr>
                <a:t>数据库构建</a:t>
              </a:r>
            </a:p>
          </p:txBody>
        </p:sp>
        <p:pic>
          <p:nvPicPr>
            <p:cNvPr id="62"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3"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pic>
        <p:nvPicPr>
          <p:cNvPr id="901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970990"/>
            <a:ext cx="3476625" cy="2409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 Box 58"/>
          <p:cNvSpPr txBox="1">
            <a:spLocks noChangeArrowheads="1"/>
          </p:cNvSpPr>
          <p:nvPr/>
        </p:nvSpPr>
        <p:spPr bwMode="auto">
          <a:xfrm>
            <a:off x="3256176" y="5006625"/>
            <a:ext cx="3240360" cy="3385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a:spcBef>
                <a:spcPct val="50000"/>
              </a:spcBef>
            </a:pPr>
            <a:r>
              <a:rPr lang="zh-CN" altLang="zh-CN" sz="1600" dirty="0" smtClean="0">
                <a:latin typeface="+mj-ea"/>
                <a:ea typeface="+mj-ea"/>
              </a:rPr>
              <a:t>GIS</a:t>
            </a:r>
            <a:r>
              <a:rPr lang="zh-CN" altLang="en-US" sz="1600" dirty="0">
                <a:latin typeface="+mj-ea"/>
                <a:ea typeface="+mj-ea"/>
              </a:rPr>
              <a:t>软件的图形编辑功能进行处理</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899593" y="1687602"/>
            <a:ext cx="2304255" cy="445254"/>
          </a:xfrm>
          <a:prstGeom prst="rect">
            <a:avLst/>
          </a:prstGeom>
          <a:solidFill>
            <a:schemeClr val="accent5"/>
          </a:solidFill>
          <a:ln>
            <a:solidFill>
              <a:schemeClr val="accent1"/>
            </a:solidFill>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目录</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1043608" y="1628800"/>
            <a:ext cx="7200800" cy="1754326"/>
          </a:xfrm>
          <a:prstGeom prst="rect">
            <a:avLst/>
          </a:prstGeom>
          <a:noFill/>
        </p:spPr>
        <p:txBody>
          <a:bodyPr wrap="square" rtlCol="0">
            <a:spAutoFit/>
          </a:bodyPr>
          <a:lstStyle/>
          <a:p>
            <a:pPr algn="l">
              <a:lnSpc>
                <a:spcPct val="150000"/>
              </a:lnSpc>
            </a:pPr>
            <a:r>
              <a:rPr lang="en-US" altLang="zh-CN" sz="1800" b="1" dirty="0" smtClean="0">
                <a:solidFill>
                  <a:schemeClr val="tx2"/>
                </a:solidFill>
                <a:ea typeface="微软雅黑" panose="020B0503020204020204" pitchFamily="34" charset="-122"/>
              </a:rPr>
              <a:t>3.</a:t>
            </a:r>
            <a:r>
              <a:rPr lang="zh-CN" altLang="zh-CN" sz="1800" b="1" dirty="0" smtClean="0">
                <a:solidFill>
                  <a:schemeClr val="tx2"/>
                </a:solidFill>
                <a:ea typeface="微软雅黑" panose="020B0503020204020204" pitchFamily="34" charset="-122"/>
              </a:rPr>
              <a:t>GIS</a:t>
            </a:r>
            <a:r>
              <a:rPr lang="zh-CN" altLang="en-US" sz="1800" b="1" dirty="0">
                <a:solidFill>
                  <a:schemeClr val="tx2"/>
                </a:solidFill>
                <a:ea typeface="微软雅黑" panose="020B0503020204020204" pitchFamily="34" charset="-122"/>
              </a:rPr>
              <a:t>软件</a:t>
            </a:r>
            <a:endParaRPr lang="en-US" altLang="zh-CN" sz="700" b="1" dirty="0" smtClean="0">
              <a:latin typeface="+mn-lt"/>
              <a:ea typeface="微软雅黑" panose="020B0503020204020204" pitchFamily="34" charset="-122"/>
            </a:endParaRPr>
          </a:p>
          <a:p>
            <a:pPr algn="l">
              <a:lnSpc>
                <a:spcPct val="150000"/>
              </a:lnSpc>
            </a:pPr>
            <a:r>
              <a:rPr lang="en-US" altLang="zh-CN" sz="1800" dirty="0" smtClean="0">
                <a:ea typeface="微软雅黑" panose="020B0503020204020204" pitchFamily="34" charset="-122"/>
              </a:rPr>
              <a:t>    1</a:t>
            </a:r>
            <a:r>
              <a:rPr lang="zh-CN" altLang="en-US" sz="1800" dirty="0" smtClean="0">
                <a:ea typeface="微软雅黑" panose="020B0503020204020204" pitchFamily="34" charset="-122"/>
              </a:rPr>
              <a:t>）概述</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2</a:t>
            </a:r>
            <a:r>
              <a:rPr lang="zh-CN" altLang="en-US" sz="1800" dirty="0" smtClean="0">
                <a:ea typeface="微软雅黑" panose="020B0503020204020204" pitchFamily="34" charset="-122"/>
              </a:rPr>
              <a:t>）商业</a:t>
            </a:r>
            <a:r>
              <a:rPr lang="en-US" altLang="zh-CN" sz="1800" dirty="0" smtClean="0">
                <a:ea typeface="微软雅黑" panose="020B0503020204020204" pitchFamily="34" charset="-122"/>
              </a:rPr>
              <a:t>GIS</a:t>
            </a:r>
            <a:r>
              <a:rPr lang="zh-CN" altLang="en-US" sz="1800" dirty="0" smtClean="0">
                <a:ea typeface="微软雅黑" panose="020B0503020204020204" pitchFamily="34" charset="-122"/>
              </a:rPr>
              <a:t>软件</a:t>
            </a:r>
            <a:endParaRPr lang="en-US" altLang="zh-CN" sz="1800" dirty="0">
              <a:ea typeface="微软雅黑" panose="020B0503020204020204" pitchFamily="34" charset="-122"/>
            </a:endParaRPr>
          </a:p>
          <a:p>
            <a:pPr algn="l">
              <a:lnSpc>
                <a:spcPct val="150000"/>
              </a:lnSpc>
            </a:pPr>
            <a:r>
              <a:rPr lang="en-US" altLang="zh-CN" sz="1800" dirty="0">
                <a:ea typeface="微软雅黑" panose="020B0503020204020204" pitchFamily="34" charset="-122"/>
              </a:rPr>
              <a:t>    3</a:t>
            </a:r>
            <a:r>
              <a:rPr lang="zh-CN" altLang="en-US" sz="1800" dirty="0" smtClean="0">
                <a:ea typeface="微软雅黑" panose="020B0503020204020204" pitchFamily="34" charset="-122"/>
              </a:rPr>
              <a:t>）开源</a:t>
            </a:r>
            <a:r>
              <a:rPr lang="en-US" altLang="zh-CN" sz="1800" dirty="0" smtClean="0">
                <a:ea typeface="微软雅黑" panose="020B0503020204020204" pitchFamily="34" charset="-122"/>
              </a:rPr>
              <a:t>GIS</a:t>
            </a:r>
            <a:r>
              <a:rPr lang="zh-CN" altLang="en-US" sz="1800" dirty="0" smtClean="0">
                <a:ea typeface="微软雅黑" panose="020B0503020204020204" pitchFamily="34" charset="-122"/>
              </a:rPr>
              <a:t>软件</a:t>
            </a:r>
            <a:endParaRPr lang="en-US" altLang="zh-CN" sz="1800" dirty="0">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91638163"/>
      </p:ext>
    </p:extLst>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概述</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4524315"/>
          </a:xfrm>
          <a:prstGeom prst="rect">
            <a:avLst/>
          </a:prstGeom>
          <a:noFill/>
        </p:spPr>
        <p:txBody>
          <a:bodyPr wrap="square" rtlCol="0">
            <a:spAutoFit/>
          </a:bodyPr>
          <a:lstStyle/>
          <a:p>
            <a:pPr marL="342900" indent="-342900" algn="l">
              <a:lnSpc>
                <a:spcPct val="150000"/>
              </a:lnSpc>
              <a:buFont typeface="Wingdings" panose="05000000000000000000" pitchFamily="2" charset="2"/>
              <a:buChar char="Ø"/>
            </a:pPr>
            <a:r>
              <a:rPr lang="zh-CN" altLang="en-US" sz="2000" dirty="0"/>
              <a:t>目前国际上主流的</a:t>
            </a:r>
            <a:r>
              <a:rPr lang="en-US" altLang="zh-CN" sz="2000" dirty="0" err="1"/>
              <a:t>gis</a:t>
            </a:r>
            <a:r>
              <a:rPr lang="zh-CN" altLang="en-US" sz="2000" dirty="0"/>
              <a:t>软件是</a:t>
            </a:r>
            <a:r>
              <a:rPr lang="en-US" altLang="zh-CN" sz="2000" dirty="0"/>
              <a:t>ESRI</a:t>
            </a:r>
            <a:r>
              <a:rPr lang="zh-CN" altLang="en-US" sz="2000" dirty="0"/>
              <a:t>公司的软件，这是一个大的概念，它还包括桌面版的</a:t>
            </a:r>
            <a:r>
              <a:rPr lang="en-US" altLang="zh-CN" sz="2000" dirty="0"/>
              <a:t>ArcGIS,</a:t>
            </a:r>
            <a:r>
              <a:rPr lang="zh-CN" altLang="en-US" sz="2000" dirty="0"/>
              <a:t>其中包含若干个应用程序，比如</a:t>
            </a:r>
            <a:r>
              <a:rPr lang="en-US" altLang="zh-CN" sz="2000" dirty="0" err="1"/>
              <a:t>ArcMap</a:t>
            </a:r>
            <a:r>
              <a:rPr lang="zh-CN" altLang="en-US" sz="2000" dirty="0"/>
              <a:t>、</a:t>
            </a:r>
            <a:r>
              <a:rPr lang="en-US" altLang="zh-CN" sz="2000" dirty="0" err="1"/>
              <a:t>ArcGloble</a:t>
            </a:r>
            <a:r>
              <a:rPr lang="zh-CN" altLang="en-US" sz="2000" dirty="0"/>
              <a:t>、</a:t>
            </a:r>
            <a:r>
              <a:rPr lang="en-US" altLang="zh-CN" sz="2000" dirty="0" err="1"/>
              <a:t>ArcCatalog</a:t>
            </a:r>
            <a:r>
              <a:rPr lang="zh-CN" altLang="en-US" sz="2000" dirty="0"/>
              <a:t>、</a:t>
            </a:r>
            <a:r>
              <a:rPr lang="en-US" altLang="zh-CN" sz="2000" dirty="0" err="1"/>
              <a:t>ArcReader</a:t>
            </a:r>
            <a:r>
              <a:rPr lang="zh-CN" altLang="en-US" sz="2000" dirty="0"/>
              <a:t>、</a:t>
            </a:r>
            <a:r>
              <a:rPr lang="en-US" altLang="zh-CN" sz="2000" dirty="0" err="1"/>
              <a:t>ArcTool</a:t>
            </a:r>
            <a:r>
              <a:rPr lang="zh-CN" altLang="en-US" sz="2000" dirty="0"/>
              <a:t>；</a:t>
            </a:r>
            <a:r>
              <a:rPr lang="en-US" altLang="zh-CN" sz="2000" dirty="0"/>
              <a:t>ESRI</a:t>
            </a:r>
            <a:r>
              <a:rPr lang="zh-CN" altLang="en-US" sz="2000" dirty="0"/>
              <a:t>的开桌面版的开发包是</a:t>
            </a:r>
            <a:r>
              <a:rPr lang="en-US" altLang="zh-CN" sz="2000" dirty="0" err="1"/>
              <a:t>ArcEngine</a:t>
            </a:r>
            <a:r>
              <a:rPr lang="zh-CN" altLang="en-US" sz="2000" dirty="0"/>
              <a:t>；网络版的开发包是</a:t>
            </a:r>
            <a:r>
              <a:rPr lang="en-US" altLang="zh-CN" sz="2000" dirty="0"/>
              <a:t>ArcGIS Server</a:t>
            </a:r>
            <a:r>
              <a:rPr lang="zh-CN" altLang="en-US" sz="2000" dirty="0"/>
              <a:t>。当前最高版本</a:t>
            </a:r>
            <a:r>
              <a:rPr lang="zh-CN" altLang="en-US" sz="2000" dirty="0" smtClean="0"/>
              <a:t>是</a:t>
            </a:r>
            <a:r>
              <a:rPr lang="en-US" altLang="zh-CN" sz="2000" dirty="0" smtClean="0"/>
              <a:t>10.3</a:t>
            </a:r>
            <a:r>
              <a:rPr lang="zh-CN" altLang="en-US" sz="2000" dirty="0"/>
              <a:t>。</a:t>
            </a:r>
            <a:r>
              <a:rPr lang="en-US" altLang="zh-CN" sz="2000" dirty="0"/>
              <a:t>ArcView</a:t>
            </a:r>
            <a:r>
              <a:rPr lang="zh-CN" altLang="en-US" sz="2000" dirty="0"/>
              <a:t>是</a:t>
            </a:r>
            <a:r>
              <a:rPr lang="en-US" altLang="zh-CN" sz="2000" dirty="0"/>
              <a:t>ESRI</a:t>
            </a:r>
            <a:r>
              <a:rPr lang="zh-CN" altLang="en-US" sz="2000" dirty="0"/>
              <a:t>很早的一款地图软件，功能简单，开发包叫</a:t>
            </a:r>
            <a:r>
              <a:rPr lang="en-US" altLang="zh-CN" sz="2000" dirty="0"/>
              <a:t>MO</a:t>
            </a:r>
            <a:r>
              <a:rPr lang="zh-CN" altLang="en-US" sz="2000" dirty="0" smtClean="0"/>
              <a:t>。</a:t>
            </a:r>
            <a:endParaRPr lang="en-US" altLang="zh-CN" sz="2000" dirty="0" smtClean="0"/>
          </a:p>
          <a:p>
            <a:pPr marL="342900" indent="-342900" algn="l">
              <a:lnSpc>
                <a:spcPct val="150000"/>
              </a:lnSpc>
              <a:buFont typeface="Wingdings" panose="05000000000000000000" pitchFamily="2" charset="2"/>
              <a:buChar char="Ø"/>
            </a:pPr>
            <a:endParaRPr lang="zh-CN" altLang="en-US" sz="1200" dirty="0"/>
          </a:p>
          <a:p>
            <a:pPr marL="342900" indent="-342900" algn="l">
              <a:lnSpc>
                <a:spcPct val="150000"/>
              </a:lnSpc>
              <a:buFont typeface="Wingdings" panose="05000000000000000000" pitchFamily="2" charset="2"/>
              <a:buChar char="Ø"/>
            </a:pPr>
            <a:r>
              <a:rPr lang="zh-CN" altLang="en-US" sz="2000" dirty="0"/>
              <a:t>国内的重要的软件就是超图公司的</a:t>
            </a:r>
            <a:r>
              <a:rPr lang="en-US" altLang="zh-CN" sz="2000" dirty="0" err="1"/>
              <a:t>SurperMap</a:t>
            </a:r>
            <a:r>
              <a:rPr lang="en-US" altLang="zh-CN" sz="2000" dirty="0"/>
              <a:t>,</a:t>
            </a:r>
            <a:r>
              <a:rPr lang="zh-CN" altLang="en-US" sz="2000" dirty="0"/>
              <a:t>其他软件有</a:t>
            </a:r>
            <a:r>
              <a:rPr lang="en-US" altLang="zh-CN" sz="2000" dirty="0"/>
              <a:t>MapInfo</a:t>
            </a:r>
            <a:r>
              <a:rPr lang="zh-CN" altLang="en-US" sz="2000" dirty="0"/>
              <a:t>（开发工具</a:t>
            </a:r>
            <a:r>
              <a:rPr lang="en-US" altLang="zh-CN" sz="2000" dirty="0" err="1"/>
              <a:t>MapX</a:t>
            </a:r>
            <a:r>
              <a:rPr lang="zh-CN" altLang="en-US" sz="2000" dirty="0"/>
              <a:t>）和我国地质大学的</a:t>
            </a:r>
            <a:r>
              <a:rPr lang="en-US" altLang="zh-CN" sz="2000" dirty="0" err="1"/>
              <a:t>MapGIS</a:t>
            </a:r>
            <a:r>
              <a:rPr lang="zh-CN" altLang="en-US" sz="2000" dirty="0"/>
              <a:t>软件（最近几年很少听到了），以及若干开源的软件。 </a:t>
            </a: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5175971"/>
      </p:ext>
    </p:extLst>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商业</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2760115"/>
          </a:xfrm>
          <a:prstGeom prst="rect">
            <a:avLst/>
          </a:prstGeom>
          <a:noFill/>
        </p:spPr>
        <p:txBody>
          <a:bodyPr wrap="square" rtlCol="0">
            <a:spAutoFit/>
          </a:bodyPr>
          <a:lstStyle/>
          <a:p>
            <a:pPr marL="342900" indent="-342900" algn="l" fontAlgn="b">
              <a:lnSpc>
                <a:spcPct val="150000"/>
              </a:lnSpc>
              <a:buFont typeface="Wingdings" panose="05000000000000000000" pitchFamily="2" charset="2"/>
              <a:buChar char="Ø"/>
            </a:pPr>
            <a:r>
              <a:rPr lang="en-US" altLang="zh-CN" dirty="0" smtClean="0"/>
              <a:t>Arc/Info</a:t>
            </a:r>
            <a:endParaRPr lang="en-US" altLang="zh-CN" dirty="0"/>
          </a:p>
          <a:p>
            <a:pPr marL="342900" indent="-342900" algn="l" fontAlgn="b">
              <a:lnSpc>
                <a:spcPct val="150000"/>
              </a:lnSpc>
              <a:buFont typeface="Wingdings" panose="05000000000000000000" pitchFamily="2" charset="2"/>
              <a:buChar char="Ø"/>
            </a:pPr>
            <a:r>
              <a:rPr lang="en-US" altLang="zh-CN" dirty="0" err="1" smtClean="0"/>
              <a:t>GeoMedia</a:t>
            </a:r>
            <a:endParaRPr lang="en-US" altLang="zh-CN" dirty="0"/>
          </a:p>
          <a:p>
            <a:pPr marL="342900" indent="-342900" algn="l" fontAlgn="b">
              <a:lnSpc>
                <a:spcPct val="150000"/>
              </a:lnSpc>
              <a:buFont typeface="Wingdings" panose="05000000000000000000" pitchFamily="2" charset="2"/>
              <a:buChar char="Ø"/>
            </a:pPr>
            <a:r>
              <a:rPr lang="en-US" altLang="zh-CN" dirty="0" err="1" smtClean="0"/>
              <a:t>MapGis</a:t>
            </a:r>
            <a:endParaRPr lang="en-US" altLang="zh-CN" dirty="0"/>
          </a:p>
          <a:p>
            <a:pPr marL="342900" indent="-342900" algn="l" fontAlgn="b">
              <a:lnSpc>
                <a:spcPct val="150000"/>
              </a:lnSpc>
              <a:buFont typeface="Wingdings" panose="05000000000000000000" pitchFamily="2" charset="2"/>
              <a:buChar char="Ø"/>
            </a:pPr>
            <a:r>
              <a:rPr lang="en-US" altLang="zh-CN" dirty="0" err="1" smtClean="0"/>
              <a:t>GeoStar</a:t>
            </a:r>
            <a:endParaRPr lang="en-US" altLang="zh-CN" dirty="0"/>
          </a:p>
          <a:p>
            <a:pPr marL="342900" indent="-342900" algn="l" fontAlgn="b">
              <a:lnSpc>
                <a:spcPct val="150000"/>
              </a:lnSpc>
              <a:buFont typeface="Wingdings" panose="05000000000000000000" pitchFamily="2" charset="2"/>
              <a:buChar char="Ø"/>
            </a:pPr>
            <a:r>
              <a:rPr lang="en-US" altLang="zh-CN" dirty="0" err="1" smtClean="0"/>
              <a:t>SuperMap</a:t>
            </a:r>
            <a:endParaRPr lang="en-US" altLang="zh-CN"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8614022"/>
      </p:ext>
    </p:extLst>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 name="TextBox 4"/>
          <p:cNvSpPr txBox="1"/>
          <p:nvPr/>
        </p:nvSpPr>
        <p:spPr>
          <a:xfrm>
            <a:off x="625840" y="1343665"/>
            <a:ext cx="7955106" cy="830997"/>
          </a:xfrm>
          <a:prstGeom prst="rect">
            <a:avLst/>
          </a:prstGeom>
          <a:noFill/>
        </p:spPr>
        <p:txBody>
          <a:bodyPr wrap="square" rtlCol="0">
            <a:spAutoFit/>
          </a:bodyPr>
          <a:lstStyle/>
          <a:p>
            <a:pPr algn="l"/>
            <a:r>
              <a:rPr lang="en-US" altLang="zh-CN" dirty="0" smtClean="0">
                <a:solidFill>
                  <a:srgbClr val="000000"/>
                </a:solidFill>
                <a:latin typeface="Times New Roman"/>
                <a:ea typeface="黑体" panose="02010609060101010101" pitchFamily="49" charset="-122"/>
              </a:rPr>
              <a:t>(1)</a:t>
            </a:r>
            <a:r>
              <a:rPr lang="zh-CN" altLang="en-US" dirty="0" smtClean="0">
                <a:solidFill>
                  <a:srgbClr val="000000"/>
                </a:solidFill>
                <a:latin typeface="Times New Roman"/>
                <a:ea typeface="黑体" panose="02010609060101010101" pitchFamily="49" charset="-122"/>
              </a:rPr>
              <a:t>美国环境系统研究所</a:t>
            </a:r>
            <a:r>
              <a:rPr lang="en-US" altLang="zh-CN" dirty="0">
                <a:solidFill>
                  <a:srgbClr val="000000"/>
                </a:solidFill>
                <a:latin typeface="Times New Roman"/>
                <a:ea typeface="黑体" panose="02010609060101010101" pitchFamily="49" charset="-122"/>
              </a:rPr>
              <a:t>ESRI</a:t>
            </a:r>
            <a:r>
              <a:rPr lang="zh-CN" altLang="en-US" dirty="0">
                <a:solidFill>
                  <a:srgbClr val="000000"/>
                </a:solidFill>
                <a:latin typeface="Times New Roman"/>
                <a:ea typeface="黑体" panose="02010609060101010101" pitchFamily="49" charset="-122"/>
              </a:rPr>
              <a:t>：</a:t>
            </a:r>
            <a:r>
              <a:rPr lang="en-US" altLang="zh-CN" dirty="0">
                <a:solidFill>
                  <a:srgbClr val="000000"/>
                </a:solidFill>
                <a:latin typeface="Times New Roman"/>
                <a:ea typeface="黑体" panose="02010609060101010101" pitchFamily="49" charset="-122"/>
              </a:rPr>
              <a:t>ArcGIS</a:t>
            </a:r>
          </a:p>
          <a:p>
            <a:pPr algn="l"/>
            <a:endParaRPr lang="zh-CN" altLang="en-US" dirty="0">
              <a:solidFill>
                <a:srgbClr val="000000"/>
              </a:solidFill>
              <a:latin typeface="Times New Roman"/>
              <a:ea typeface="黑体" panose="02010609060101010101" pitchFamily="49" charset="-122"/>
            </a:endParaRPr>
          </a:p>
        </p:txBody>
      </p:sp>
      <p:grpSp>
        <p:nvGrpSpPr>
          <p:cNvPr id="2" name="组合 1"/>
          <p:cNvGrpSpPr/>
          <p:nvPr/>
        </p:nvGrpSpPr>
        <p:grpSpPr>
          <a:xfrm>
            <a:off x="35496" y="368300"/>
            <a:ext cx="8908478" cy="6256523"/>
            <a:chOff x="35496" y="368300"/>
            <a:chExt cx="8908478" cy="6256523"/>
          </a:xfrm>
        </p:grpSpPr>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smtClean="0">
                  <a:solidFill>
                    <a:srgbClr val="FFFFFF"/>
                  </a:solidFill>
                  <a:latin typeface="微软雅黑" panose="020B0503020204020204" pitchFamily="34" charset="-122"/>
                  <a:ea typeface="微软雅黑" panose="020B0503020204020204" pitchFamily="34" charset="-122"/>
                </a:rPr>
                <a:t>常用</a:t>
              </a: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软件</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pic>
        <p:nvPicPr>
          <p:cNvPr id="7" name="Picture 3"/>
          <p:cNvPicPr>
            <a:picLocks noChangeArrowheads="1"/>
          </p:cNvPicPr>
          <p:nvPr/>
        </p:nvPicPr>
        <p:blipFill rotWithShape="1">
          <a:blip r:embed="rId3">
            <a:extLst>
              <a:ext uri="{28A0092B-C50C-407E-A947-70E740481C1C}">
                <a14:useLocalDpi xmlns:a14="http://schemas.microsoft.com/office/drawing/2010/main" val="0"/>
              </a:ext>
            </a:extLst>
          </a:blip>
          <a:srcRect t="8661"/>
          <a:stretch/>
        </p:blipFill>
        <p:spPr bwMode="auto">
          <a:xfrm>
            <a:off x="498912" y="2132856"/>
            <a:ext cx="8208962" cy="3816424"/>
          </a:xfrm>
          <a:prstGeom prst="rect">
            <a:avLst/>
          </a:prstGeom>
          <a:noFill/>
          <a:ln w="9525">
            <a:solidFill>
              <a:srgbClr val="3B6687"/>
            </a:solidFill>
            <a:miter lim="800000"/>
            <a:headEnd/>
            <a:tailEnd/>
          </a:ln>
          <a:effectLst>
            <a:outerShdw dist="35921" dir="2700000" algn="ctr" rotWithShape="0">
              <a:schemeClr val="bg2">
                <a:alpha val="50000"/>
              </a:scheme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115114479"/>
      </p:ext>
    </p:extLst>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4819" name="Group 3"/>
          <p:cNvGraphicFramePr>
            <a:graphicFrameLocks noGrp="1"/>
          </p:cNvGraphicFramePr>
          <p:nvPr>
            <p:extLst>
              <p:ext uri="{D42A27DB-BD31-4B8C-83A1-F6EECF244321}">
                <p14:modId xmlns:p14="http://schemas.microsoft.com/office/powerpoint/2010/main" val="1034873140"/>
              </p:ext>
            </p:extLst>
          </p:nvPr>
        </p:nvGraphicFramePr>
        <p:xfrm>
          <a:off x="971601" y="1916832"/>
          <a:ext cx="7488832" cy="4290026"/>
        </p:xfrm>
        <a:graphic>
          <a:graphicData uri="http://schemas.openxmlformats.org/drawingml/2006/table">
            <a:tbl>
              <a:tblPr/>
              <a:tblGrid>
                <a:gridCol w="1399782">
                  <a:extLst>
                    <a:ext uri="{9D8B030D-6E8A-4147-A177-3AD203B41FA5}">
                      <a16:colId xmlns:a16="http://schemas.microsoft.com/office/drawing/2014/main" val="20000"/>
                    </a:ext>
                  </a:extLst>
                </a:gridCol>
                <a:gridCol w="2379629">
                  <a:extLst>
                    <a:ext uri="{9D8B030D-6E8A-4147-A177-3AD203B41FA5}">
                      <a16:colId xmlns:a16="http://schemas.microsoft.com/office/drawing/2014/main" val="20001"/>
                    </a:ext>
                  </a:extLst>
                </a:gridCol>
                <a:gridCol w="1819716">
                  <a:extLst>
                    <a:ext uri="{9D8B030D-6E8A-4147-A177-3AD203B41FA5}">
                      <a16:colId xmlns:a16="http://schemas.microsoft.com/office/drawing/2014/main" val="20002"/>
                    </a:ext>
                  </a:extLst>
                </a:gridCol>
                <a:gridCol w="1889705">
                  <a:extLst>
                    <a:ext uri="{9D8B030D-6E8A-4147-A177-3AD203B41FA5}">
                      <a16:colId xmlns:a16="http://schemas.microsoft.com/office/drawing/2014/main" val="20003"/>
                    </a:ext>
                  </a:extLst>
                </a:gridCol>
              </a:tblGrid>
              <a:tr h="718549">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华文中宋" panose="02010600040101010101" pitchFamily="2" charset="-122"/>
                        </a:rPr>
                        <a:t>数据格式</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00"/>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包含文件</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00"/>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特点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00"/>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华文中宋" panose="02010600040101010101" pitchFamily="2" charset="-122"/>
                        </a:rPr>
                        <a:t>兼容性</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9CC00"/>
                    </a:solidFill>
                  </a:tcPr>
                </a:tc>
                <a:extLst>
                  <a:ext uri="{0D108BD9-81ED-4DB2-BD59-A6C34878D82A}">
                    <a16:rowId xmlns:a16="http://schemas.microsoft.com/office/drawing/2014/main" val="10000"/>
                  </a:ext>
                </a:extLst>
              </a:tr>
              <a:tr h="1007035">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shape</a:t>
                      </a: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空间数据文件：*.</a:t>
                      </a:r>
                      <a:r>
                        <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shp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索引文件：*.</a:t>
                      </a:r>
                      <a:r>
                        <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shx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属性文件：*.</a:t>
                      </a:r>
                      <a:r>
                        <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dbf</a:t>
                      </a: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不包括拓扑</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好，几乎所有软件都支持</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9139">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coverage</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a:t>
                      </a: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cov</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其拓扑信息是所有数据格式中组织最好的一种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很差，只有</a:t>
                      </a:r>
                      <a:r>
                        <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ESRI</a:t>
                      </a: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产品可访问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9139">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E00</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是一交换格式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好，几乎其他软件格式都可以转换为该格式 </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18549">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Geodatabase</a:t>
                      </a: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 </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Personal Geod</a:t>
                      </a:r>
                      <a:r>
                        <a:rPr kumimoji="0" lang="en-US"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a:t>
                      </a:r>
                      <a:r>
                        <a:rPr kumimoji="0"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tabase</a:t>
                      </a: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18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ArcSDE Geodatabase</a:t>
                      </a: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 </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基于</a:t>
                      </a:r>
                      <a:r>
                        <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RDBMS</a:t>
                      </a: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存储 </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差</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smtClean="0">
                  <a:solidFill>
                    <a:srgbClr val="FFFFFF"/>
                  </a:solidFill>
                  <a:latin typeface="微软雅黑" panose="020B0503020204020204" pitchFamily="34" charset="-122"/>
                  <a:ea typeface="微软雅黑" panose="020B0503020204020204" pitchFamily="34" charset="-122"/>
                </a:rPr>
                <a:t>常用</a:t>
              </a: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软件</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8" name="TextBox 7"/>
          <p:cNvSpPr txBox="1"/>
          <p:nvPr/>
        </p:nvSpPr>
        <p:spPr>
          <a:xfrm>
            <a:off x="625840" y="1311151"/>
            <a:ext cx="7955106" cy="461665"/>
          </a:xfrm>
          <a:prstGeom prst="rect">
            <a:avLst/>
          </a:prstGeom>
          <a:noFill/>
        </p:spPr>
        <p:txBody>
          <a:bodyPr wrap="square" rtlCol="0">
            <a:spAutoFit/>
          </a:bodyPr>
          <a:lstStyle/>
          <a:p>
            <a:pPr algn="l"/>
            <a:r>
              <a:rPr lang="en-US" altLang="zh-CN" dirty="0">
                <a:solidFill>
                  <a:srgbClr val="000000"/>
                </a:solidFill>
                <a:latin typeface="Times New Roman"/>
                <a:ea typeface="黑体" panose="02010609060101010101" pitchFamily="49" charset="-122"/>
              </a:rPr>
              <a:t> </a:t>
            </a:r>
            <a:r>
              <a:rPr lang="en-US" altLang="zh-CN" dirty="0" smtClean="0">
                <a:solidFill>
                  <a:srgbClr val="000000"/>
                </a:solidFill>
                <a:latin typeface="Times New Roman"/>
                <a:ea typeface="黑体" panose="02010609060101010101" pitchFamily="49" charset="-122"/>
              </a:rPr>
              <a:t>  ArcGIS</a:t>
            </a:r>
            <a:r>
              <a:rPr lang="zh-CN" altLang="en-US" dirty="0" smtClean="0">
                <a:solidFill>
                  <a:srgbClr val="000000"/>
                </a:solidFill>
                <a:latin typeface="Times New Roman"/>
                <a:ea typeface="黑体" panose="02010609060101010101" pitchFamily="49" charset="-122"/>
              </a:rPr>
              <a:t>数据格式：</a:t>
            </a:r>
            <a:endParaRPr lang="en-US" altLang="zh-CN" dirty="0">
              <a:solidFill>
                <a:srgbClr val="000000"/>
              </a:solidFill>
              <a:latin typeface="Times New Roman"/>
              <a:ea typeface="黑体" panose="02010609060101010101" pitchFamily="49"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1124744"/>
            <a:ext cx="7772400" cy="838200"/>
          </a:xfrm>
          <a:ln/>
        </p:spPr>
        <p:txBody>
          <a:bodyPr/>
          <a:lstStyle/>
          <a:p>
            <a:pPr algn="l"/>
            <a:r>
              <a:rPr lang="en-US" altLang="zh-CN" sz="2400" dirty="0" smtClean="0">
                <a:latin typeface="+mn-lt"/>
                <a:ea typeface="黑体" panose="02010609060101010101" pitchFamily="49" charset="-122"/>
              </a:rPr>
              <a:t>     </a:t>
            </a:r>
            <a:r>
              <a:rPr lang="zh-CN" altLang="zh-CN" sz="2400" dirty="0" smtClean="0">
                <a:latin typeface="+mn-lt"/>
                <a:ea typeface="黑体" panose="02010609060101010101" pitchFamily="49" charset="-122"/>
              </a:rPr>
              <a:t>ArcGIS</a:t>
            </a:r>
            <a:r>
              <a:rPr lang="zh-CN" altLang="en-US" sz="2400" dirty="0">
                <a:latin typeface="+mn-lt"/>
                <a:ea typeface="黑体" panose="02010609060101010101" pitchFamily="49" charset="-122"/>
              </a:rPr>
              <a:t>可支持</a:t>
            </a:r>
            <a:r>
              <a:rPr lang="zh-CN" altLang="en-US" sz="2400" dirty="0" smtClean="0">
                <a:latin typeface="+mn-lt"/>
                <a:ea typeface="黑体" panose="02010609060101010101" pitchFamily="49" charset="-122"/>
              </a:rPr>
              <a:t>数据格式：</a:t>
            </a:r>
            <a:endParaRPr lang="zh-CN" altLang="en-US" sz="2400" dirty="0">
              <a:latin typeface="+mn-lt"/>
              <a:ea typeface="黑体" panose="02010609060101010101" pitchFamily="49" charset="-122"/>
            </a:endParaRPr>
          </a:p>
        </p:txBody>
      </p:sp>
      <p:sp>
        <p:nvSpPr>
          <p:cNvPr id="35844" name="Rectangle 4"/>
          <p:cNvSpPr>
            <a:spLocks noChangeArrowheads="1"/>
          </p:cNvSpPr>
          <p:nvPr/>
        </p:nvSpPr>
        <p:spPr bwMode="auto">
          <a:xfrm>
            <a:off x="3490913" y="5529263"/>
            <a:ext cx="20589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eaLnBrk="0" hangingPunct="0"/>
            <a:r>
              <a:rPr lang="zh-CN" altLang="en-US" sz="1800" b="1">
                <a:solidFill>
                  <a:schemeClr val="bg1"/>
                </a:solidFill>
                <a:latin typeface="Arial" panose="020B0604020202020204" pitchFamily="34" charset="0"/>
                <a:ea typeface="PMingLiU" panose="02020500000000000000" pitchFamily="18" charset="-120"/>
              </a:rPr>
              <a:t>ArcGIS</a:t>
            </a:r>
            <a:endParaRPr lang="en-US" altLang="zh-CN" sz="1800" b="1">
              <a:solidFill>
                <a:schemeClr val="bg1"/>
              </a:solidFill>
              <a:latin typeface="Arial" panose="020B0604020202020204" pitchFamily="34" charset="0"/>
              <a:ea typeface="PMingLiU" panose="02020500000000000000" pitchFamily="18" charset="-120"/>
            </a:endParaRPr>
          </a:p>
        </p:txBody>
      </p:sp>
      <p:grpSp>
        <p:nvGrpSpPr>
          <p:cNvPr id="3" name="组合 2"/>
          <p:cNvGrpSpPr/>
          <p:nvPr/>
        </p:nvGrpSpPr>
        <p:grpSpPr>
          <a:xfrm>
            <a:off x="2195736" y="2221498"/>
            <a:ext cx="5059893" cy="3367742"/>
            <a:chOff x="900113" y="1784350"/>
            <a:chExt cx="7478451" cy="4845050"/>
          </a:xfrm>
        </p:grpSpPr>
        <p:sp>
          <p:nvSpPr>
            <p:cNvPr id="35878" name="Line 38"/>
            <p:cNvSpPr>
              <a:spLocks noChangeShapeType="1"/>
            </p:cNvSpPr>
            <p:nvPr/>
          </p:nvSpPr>
          <p:spPr bwMode="auto">
            <a:xfrm>
              <a:off x="4481513" y="3095625"/>
              <a:ext cx="0" cy="708025"/>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grpSp>
          <p:nvGrpSpPr>
            <p:cNvPr id="2" name="组合 1"/>
            <p:cNvGrpSpPr/>
            <p:nvPr/>
          </p:nvGrpSpPr>
          <p:grpSpPr>
            <a:xfrm>
              <a:off x="900113" y="1784350"/>
              <a:ext cx="7478451" cy="4845050"/>
              <a:chOff x="900113" y="1784350"/>
              <a:chExt cx="7478451" cy="4845050"/>
            </a:xfrm>
          </p:grpSpPr>
          <p:pic>
            <p:nvPicPr>
              <p:cNvPr id="35843" name="Picture 3" descr="arcinf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84600" y="3906838"/>
                <a:ext cx="1746585" cy="167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5" name="Group 5"/>
              <p:cNvGrpSpPr>
                <a:grpSpLocks/>
              </p:cNvGrpSpPr>
              <p:nvPr/>
            </p:nvGrpSpPr>
            <p:grpSpPr bwMode="auto">
              <a:xfrm>
                <a:off x="1501775" y="3860800"/>
                <a:ext cx="1448812" cy="1158875"/>
                <a:chOff x="0" y="0"/>
                <a:chExt cx="756" cy="629"/>
              </a:xfrm>
            </p:grpSpPr>
            <p:pic>
              <p:nvPicPr>
                <p:cNvPr id="35846" name="Picture 6" descr="L06_CA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 y="243"/>
                  <a:ext cx="336"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Text Box 7"/>
                <p:cNvSpPr txBox="1">
                  <a:spLocks noChangeArrowheads="1"/>
                </p:cNvSpPr>
                <p:nvPr/>
              </p:nvSpPr>
              <p:spPr bwMode="auto">
                <a:xfrm>
                  <a:off x="0" y="0"/>
                  <a:ext cx="756"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Arial" panose="020B0604020202020204" pitchFamily="34" charset="0"/>
                      <a:ea typeface="PMingLiU" panose="02020500000000000000" pitchFamily="18" charset="-120"/>
                    </a:rPr>
                    <a:t>CAD</a:t>
                  </a:r>
                  <a:endParaRPr lang="en-US" altLang="zh-CN" sz="1800" b="1">
                    <a:latin typeface="Arial" panose="020B0604020202020204" pitchFamily="34" charset="0"/>
                    <a:ea typeface="PMingLiU" panose="02020500000000000000" pitchFamily="18" charset="-120"/>
                  </a:endParaRPr>
                </a:p>
              </p:txBody>
            </p:sp>
          </p:grpSp>
          <p:grpSp>
            <p:nvGrpSpPr>
              <p:cNvPr id="35848" name="Group 8"/>
              <p:cNvGrpSpPr>
                <a:grpSpLocks/>
              </p:cNvGrpSpPr>
              <p:nvPr/>
            </p:nvGrpSpPr>
            <p:grpSpPr bwMode="auto">
              <a:xfrm>
                <a:off x="3465513" y="1784350"/>
                <a:ext cx="2309044" cy="1219200"/>
                <a:chOff x="0" y="0"/>
                <a:chExt cx="1204" cy="662"/>
              </a:xfrm>
            </p:grpSpPr>
            <p:pic>
              <p:nvPicPr>
                <p:cNvPr id="35849" name="Picture 9" descr="l06_cov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 y="249"/>
                  <a:ext cx="374" cy="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0" name="Text Box 10"/>
                <p:cNvSpPr txBox="1">
                  <a:spLocks noChangeArrowheads="1"/>
                </p:cNvSpPr>
                <p:nvPr/>
              </p:nvSpPr>
              <p:spPr bwMode="auto">
                <a:xfrm>
                  <a:off x="0" y="0"/>
                  <a:ext cx="1204"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Arial" panose="020B0604020202020204" pitchFamily="34" charset="0"/>
                      <a:ea typeface="PMingLiU" panose="02020500000000000000" pitchFamily="18" charset="-120"/>
                    </a:rPr>
                    <a:t>Coverage</a:t>
                  </a:r>
                  <a:endParaRPr lang="en-US" altLang="zh-CN" sz="1800">
                    <a:ea typeface="PMingLiU" panose="02020500000000000000" pitchFamily="18" charset="-120"/>
                  </a:endParaRPr>
                </a:p>
              </p:txBody>
            </p:sp>
          </p:grpSp>
          <p:grpSp>
            <p:nvGrpSpPr>
              <p:cNvPr id="35851" name="Group 11"/>
              <p:cNvGrpSpPr>
                <a:grpSpLocks/>
              </p:cNvGrpSpPr>
              <p:nvPr/>
            </p:nvGrpSpPr>
            <p:grpSpPr bwMode="auto">
              <a:xfrm>
                <a:off x="4773612" y="2333625"/>
                <a:ext cx="2653833" cy="1268413"/>
                <a:chOff x="0" y="0"/>
                <a:chExt cx="1384" cy="689"/>
              </a:xfrm>
            </p:grpSpPr>
            <p:pic>
              <p:nvPicPr>
                <p:cNvPr id="35852" name="Picture 12" descr="l06_featclas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 y="251"/>
                  <a:ext cx="380"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3" name="Text Box 13"/>
                <p:cNvSpPr txBox="1">
                  <a:spLocks noChangeArrowheads="1"/>
                </p:cNvSpPr>
                <p:nvPr/>
              </p:nvSpPr>
              <p:spPr bwMode="auto">
                <a:xfrm>
                  <a:off x="0" y="0"/>
                  <a:ext cx="1384"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dirty="0">
                      <a:latin typeface="Arial" panose="020B0604020202020204" pitchFamily="34" charset="0"/>
                      <a:ea typeface="PMingLiU" panose="02020500000000000000" pitchFamily="18" charset="-120"/>
                    </a:rPr>
                    <a:t>Geodatabase</a:t>
                  </a:r>
                  <a:endParaRPr lang="en-US" altLang="zh-CN" sz="1800" dirty="0">
                    <a:ea typeface="PMingLiU" panose="02020500000000000000" pitchFamily="18" charset="-120"/>
                  </a:endParaRPr>
                </a:p>
              </p:txBody>
            </p:sp>
          </p:grpSp>
          <p:grpSp>
            <p:nvGrpSpPr>
              <p:cNvPr id="35854" name="Group 14"/>
              <p:cNvGrpSpPr>
                <a:grpSpLocks/>
              </p:cNvGrpSpPr>
              <p:nvPr/>
            </p:nvGrpSpPr>
            <p:grpSpPr bwMode="auto">
              <a:xfrm>
                <a:off x="1836738" y="2435225"/>
                <a:ext cx="2417008" cy="1231900"/>
                <a:chOff x="0" y="0"/>
                <a:chExt cx="1260" cy="669"/>
              </a:xfrm>
            </p:grpSpPr>
            <p:pic>
              <p:nvPicPr>
                <p:cNvPr id="35855" name="Picture 15" descr="l06_shap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7" y="251"/>
                  <a:ext cx="367" cy="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6" name="Text Box 16"/>
                <p:cNvSpPr txBox="1">
                  <a:spLocks noChangeArrowheads="1"/>
                </p:cNvSpPr>
                <p:nvPr/>
              </p:nvSpPr>
              <p:spPr bwMode="auto">
                <a:xfrm>
                  <a:off x="0" y="0"/>
                  <a:ext cx="1260"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Arial" panose="020B0604020202020204" pitchFamily="34" charset="0"/>
                      <a:ea typeface="PMingLiU" panose="02020500000000000000" pitchFamily="18" charset="-120"/>
                    </a:rPr>
                    <a:t>Shapefile</a:t>
                  </a:r>
                  <a:endParaRPr lang="en-US" altLang="zh-CN" sz="1800">
                    <a:ea typeface="PMingLiU" panose="02020500000000000000" pitchFamily="18" charset="-120"/>
                  </a:endParaRPr>
                </a:p>
              </p:txBody>
            </p:sp>
          </p:grpSp>
          <p:grpSp>
            <p:nvGrpSpPr>
              <p:cNvPr id="35857" name="Group 17"/>
              <p:cNvGrpSpPr>
                <a:grpSpLocks/>
              </p:cNvGrpSpPr>
              <p:nvPr/>
            </p:nvGrpSpPr>
            <p:grpSpPr bwMode="auto">
              <a:xfrm>
                <a:off x="900113" y="5086350"/>
                <a:ext cx="1922462" cy="1162050"/>
                <a:chOff x="0" y="0"/>
                <a:chExt cx="1003" cy="631"/>
              </a:xfrm>
            </p:grpSpPr>
            <p:pic>
              <p:nvPicPr>
                <p:cNvPr id="35858" name="Picture 18" descr="L06_raste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 y="241"/>
                  <a:ext cx="375"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59" name="Text Box 19"/>
                <p:cNvSpPr txBox="1">
                  <a:spLocks noChangeArrowheads="1"/>
                </p:cNvSpPr>
                <p:nvPr/>
              </p:nvSpPr>
              <p:spPr bwMode="auto">
                <a:xfrm>
                  <a:off x="0" y="0"/>
                  <a:ext cx="1003"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Arial" panose="020B0604020202020204" pitchFamily="34" charset="0"/>
                      <a:ea typeface="PMingLiU" panose="02020500000000000000" pitchFamily="18" charset="-120"/>
                    </a:rPr>
                    <a:t>Raster</a:t>
                  </a:r>
                  <a:endParaRPr lang="en-US" altLang="zh-CN" sz="1800">
                    <a:ea typeface="PMingLiU" panose="02020500000000000000" pitchFamily="18" charset="-120"/>
                  </a:endParaRPr>
                </a:p>
              </p:txBody>
            </p:sp>
          </p:grpSp>
          <p:grpSp>
            <p:nvGrpSpPr>
              <p:cNvPr id="35860" name="Group 20"/>
              <p:cNvGrpSpPr>
                <a:grpSpLocks/>
              </p:cNvGrpSpPr>
              <p:nvPr/>
            </p:nvGrpSpPr>
            <p:grpSpPr bwMode="auto">
              <a:xfrm>
                <a:off x="6872288" y="5380038"/>
                <a:ext cx="1506276" cy="1249362"/>
                <a:chOff x="0" y="0"/>
                <a:chExt cx="786" cy="678"/>
              </a:xfrm>
            </p:grpSpPr>
            <p:grpSp>
              <p:nvGrpSpPr>
                <p:cNvPr id="35861" name="Group 21"/>
                <p:cNvGrpSpPr>
                  <a:grpSpLocks/>
                </p:cNvGrpSpPr>
                <p:nvPr/>
              </p:nvGrpSpPr>
              <p:grpSpPr bwMode="auto">
                <a:xfrm>
                  <a:off x="209" y="249"/>
                  <a:ext cx="368" cy="429"/>
                  <a:chOff x="0" y="0"/>
                  <a:chExt cx="368" cy="429"/>
                </a:xfrm>
              </p:grpSpPr>
              <p:sp>
                <p:nvSpPr>
                  <p:cNvPr id="35862" name="Rectangle 22"/>
                  <p:cNvSpPr>
                    <a:spLocks noChangeArrowheads="1"/>
                  </p:cNvSpPr>
                  <p:nvPr/>
                </p:nvSpPr>
                <p:spPr bwMode="auto">
                  <a:xfrm>
                    <a:off x="0" y="0"/>
                    <a:ext cx="368" cy="429"/>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endParaRPr lang="zh-CN" altLang="en-US"/>
                  </a:p>
                </p:txBody>
              </p:sp>
              <p:sp>
                <p:nvSpPr>
                  <p:cNvPr id="35863" name="Rectangle 23"/>
                  <p:cNvSpPr>
                    <a:spLocks noChangeArrowheads="1"/>
                  </p:cNvSpPr>
                  <p:nvPr/>
                </p:nvSpPr>
                <p:spPr bwMode="auto">
                  <a:xfrm>
                    <a:off x="7" y="67"/>
                    <a:ext cx="316" cy="244"/>
                  </a:xfrm>
                  <a:prstGeom prst="rect">
                    <a:avLst/>
                  </a:prstGeom>
                  <a:solidFill>
                    <a:srgbClr val="FFFFFF"/>
                  </a:solidFill>
                  <a:ln w="19050" cmpd="sng">
                    <a:solidFill>
                      <a:srgbClr val="808080"/>
                    </a:solidFill>
                    <a:miter lim="800000"/>
                    <a:headEnd/>
                    <a:tailEnd/>
                  </a:ln>
                  <a:effectLst>
                    <a:outerShdw dist="53882" dir="2700000" algn="ctr" rotWithShape="0">
                      <a:srgbClr val="080808"/>
                    </a:outerShdw>
                  </a:effectLst>
                </p:spPr>
                <p:txBody>
                  <a:bodyPr wrap="none" lIns="92075" tIns="46038" rIns="92075" bIns="46038" anchor="ctr"/>
                  <a:lstStyle/>
                  <a:p>
                    <a:endParaRPr lang="zh-CN" altLang="en-US"/>
                  </a:p>
                </p:txBody>
              </p:sp>
              <p:sp>
                <p:nvSpPr>
                  <p:cNvPr id="35864" name="Rectangle 24"/>
                  <p:cNvSpPr>
                    <a:spLocks noChangeArrowheads="1"/>
                  </p:cNvSpPr>
                  <p:nvPr/>
                </p:nvSpPr>
                <p:spPr bwMode="auto">
                  <a:xfrm>
                    <a:off x="13" y="72"/>
                    <a:ext cx="304" cy="42"/>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nchor="ctr"/>
                  <a:lstStyle/>
                  <a:p>
                    <a:endParaRPr lang="zh-CN" altLang="en-US"/>
                  </a:p>
                </p:txBody>
              </p:sp>
              <p:sp>
                <p:nvSpPr>
                  <p:cNvPr id="35865" name="Line 25"/>
                  <p:cNvSpPr>
                    <a:spLocks noChangeShapeType="1"/>
                  </p:cNvSpPr>
                  <p:nvPr/>
                </p:nvSpPr>
                <p:spPr bwMode="auto">
                  <a:xfrm>
                    <a:off x="61" y="172"/>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35866" name="Line 26"/>
                  <p:cNvSpPr>
                    <a:spLocks noChangeShapeType="1"/>
                  </p:cNvSpPr>
                  <p:nvPr/>
                </p:nvSpPr>
                <p:spPr bwMode="auto">
                  <a:xfrm>
                    <a:off x="61" y="203"/>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35867" name="Line 27"/>
                  <p:cNvSpPr>
                    <a:spLocks noChangeShapeType="1"/>
                  </p:cNvSpPr>
                  <p:nvPr/>
                </p:nvSpPr>
                <p:spPr bwMode="auto">
                  <a:xfrm>
                    <a:off x="61" y="234"/>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35868" name="Line 28"/>
                  <p:cNvSpPr>
                    <a:spLocks noChangeShapeType="1"/>
                  </p:cNvSpPr>
                  <p:nvPr/>
                </p:nvSpPr>
                <p:spPr bwMode="auto">
                  <a:xfrm>
                    <a:off x="191" y="172"/>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35869" name="Line 29"/>
                  <p:cNvSpPr>
                    <a:spLocks noChangeShapeType="1"/>
                  </p:cNvSpPr>
                  <p:nvPr/>
                </p:nvSpPr>
                <p:spPr bwMode="auto">
                  <a:xfrm>
                    <a:off x="191" y="203"/>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sp>
                <p:nvSpPr>
                  <p:cNvPr id="35870" name="Line 30"/>
                  <p:cNvSpPr>
                    <a:spLocks noChangeShapeType="1"/>
                  </p:cNvSpPr>
                  <p:nvPr/>
                </p:nvSpPr>
                <p:spPr bwMode="auto">
                  <a:xfrm>
                    <a:off x="191" y="234"/>
                    <a:ext cx="80" cy="0"/>
                  </a:xfrm>
                  <a:prstGeom prst="line">
                    <a:avLst/>
                  </a:prstGeom>
                  <a:noFill/>
                  <a:ln w="38100" cmpd="sng">
                    <a:solidFill>
                      <a:srgbClr val="080808"/>
                    </a:solidFill>
                    <a:round/>
                    <a:headEnd/>
                    <a:tailEnd/>
                  </a:ln>
                  <a:extLst>
                    <a:ext uri="{909E8E84-426E-40DD-AFC4-6F175D3DCCD1}">
                      <a14:hiddenFill xmlns:a14="http://schemas.microsoft.com/office/drawing/2010/main">
                        <a:noFill/>
                      </a14:hiddenFill>
                    </a:ext>
                  </a:extLst>
                </p:spPr>
                <p:txBody>
                  <a:bodyPr wrap="none" lIns="92075" tIns="46038" rIns="92075" bIns="46038" anchor="ctr"/>
                  <a:lstStyle/>
                  <a:p>
                    <a:endParaRPr lang="zh-CN" altLang="en-US"/>
                  </a:p>
                </p:txBody>
              </p:sp>
            </p:grpSp>
            <p:sp>
              <p:nvSpPr>
                <p:cNvPr id="35871" name="Text Box 31"/>
                <p:cNvSpPr txBox="1">
                  <a:spLocks noChangeArrowheads="1"/>
                </p:cNvSpPr>
                <p:nvPr/>
              </p:nvSpPr>
              <p:spPr bwMode="auto">
                <a:xfrm>
                  <a:off x="0" y="0"/>
                  <a:ext cx="786" cy="1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a:latin typeface="Arial" panose="020B0604020202020204" pitchFamily="34" charset="0"/>
                      <a:ea typeface="PMingLiU" panose="02020500000000000000" pitchFamily="18" charset="-120"/>
                    </a:rPr>
                    <a:t>Tables</a:t>
                  </a:r>
                  <a:endParaRPr lang="en-US" altLang="zh-CN" sz="1800">
                    <a:ea typeface="PMingLiU" panose="02020500000000000000" pitchFamily="18" charset="-120"/>
                  </a:endParaRPr>
                </a:p>
              </p:txBody>
            </p:sp>
          </p:grpSp>
          <p:grpSp>
            <p:nvGrpSpPr>
              <p:cNvPr id="35872" name="Group 32"/>
              <p:cNvGrpSpPr>
                <a:grpSpLocks/>
              </p:cNvGrpSpPr>
              <p:nvPr/>
            </p:nvGrpSpPr>
            <p:grpSpPr bwMode="auto">
              <a:xfrm>
                <a:off x="6172200" y="3595688"/>
                <a:ext cx="1932910" cy="1423987"/>
                <a:chOff x="0" y="0"/>
                <a:chExt cx="1008" cy="773"/>
              </a:xfrm>
            </p:grpSpPr>
            <p:pic>
              <p:nvPicPr>
                <p:cNvPr id="35873" name="Picture 33"/>
                <p:cNvPicPr>
                  <a:picLocks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0" y="419"/>
                  <a:ext cx="388" cy="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74" name="Text Box 34"/>
                <p:cNvSpPr txBox="1">
                  <a:spLocks noChangeArrowheads="1"/>
                </p:cNvSpPr>
                <p:nvPr/>
              </p:nvSpPr>
              <p:spPr bwMode="auto">
                <a:xfrm>
                  <a:off x="0" y="0"/>
                  <a:ext cx="1008" cy="3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800" b="1" dirty="0">
                      <a:solidFill>
                        <a:schemeClr val="bg1"/>
                      </a:solidFill>
                      <a:latin typeface="Arial" panose="020B0604020202020204" pitchFamily="34" charset="0"/>
                      <a:ea typeface="PMingLiU" panose="02020500000000000000" pitchFamily="18" charset="-120"/>
                    </a:rPr>
                    <a:t>Internet Map </a:t>
                  </a:r>
                  <a:r>
                    <a:rPr lang="zh-CN" altLang="en-US" sz="1800" b="1" dirty="0">
                      <a:latin typeface="Arial" panose="020B0604020202020204" pitchFamily="34" charset="0"/>
                      <a:ea typeface="PMingLiU" panose="02020500000000000000" pitchFamily="18" charset="-120"/>
                    </a:rPr>
                    <a:t>Service</a:t>
                  </a:r>
                  <a:endParaRPr lang="en-US" altLang="zh-CN" sz="1800" dirty="0">
                    <a:ea typeface="PMingLiU" panose="02020500000000000000" pitchFamily="18" charset="-120"/>
                  </a:endParaRPr>
                </a:p>
              </p:txBody>
            </p:sp>
          </p:grpSp>
          <p:sp>
            <p:nvSpPr>
              <p:cNvPr id="35875" name="Line 35"/>
              <p:cNvSpPr>
                <a:spLocks noChangeShapeType="1"/>
              </p:cNvSpPr>
              <p:nvPr/>
            </p:nvSpPr>
            <p:spPr bwMode="auto">
              <a:xfrm flipV="1">
                <a:off x="2200275" y="5232400"/>
                <a:ext cx="1565484" cy="552450"/>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sp>
            <p:nvSpPr>
              <p:cNvPr id="35876" name="Line 36"/>
              <p:cNvSpPr>
                <a:spLocks noChangeShapeType="1"/>
              </p:cNvSpPr>
              <p:nvPr/>
            </p:nvSpPr>
            <p:spPr bwMode="auto">
              <a:xfrm>
                <a:off x="2592387" y="4525963"/>
                <a:ext cx="982127" cy="0"/>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sp>
            <p:nvSpPr>
              <p:cNvPr id="35877" name="Line 37"/>
              <p:cNvSpPr>
                <a:spLocks noChangeShapeType="1"/>
              </p:cNvSpPr>
              <p:nvPr/>
            </p:nvSpPr>
            <p:spPr bwMode="auto">
              <a:xfrm>
                <a:off x="3300412" y="3744913"/>
                <a:ext cx="464943" cy="382587"/>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sp>
            <p:nvSpPr>
              <p:cNvPr id="35879" name="Line 39"/>
              <p:cNvSpPr>
                <a:spLocks noChangeShapeType="1"/>
              </p:cNvSpPr>
              <p:nvPr/>
            </p:nvSpPr>
            <p:spPr bwMode="auto">
              <a:xfrm flipH="1">
                <a:off x="5207000" y="3641725"/>
                <a:ext cx="445788" cy="427038"/>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sp>
            <p:nvSpPr>
              <p:cNvPr id="35880" name="Line 40"/>
              <p:cNvSpPr>
                <a:spLocks noChangeShapeType="1"/>
              </p:cNvSpPr>
              <p:nvPr/>
            </p:nvSpPr>
            <p:spPr bwMode="auto">
              <a:xfrm flipH="1">
                <a:off x="5473699" y="4525963"/>
                <a:ext cx="1119695" cy="0"/>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sp>
            <p:nvSpPr>
              <p:cNvPr id="35881" name="Line 41"/>
              <p:cNvSpPr>
                <a:spLocks noChangeShapeType="1"/>
              </p:cNvSpPr>
              <p:nvPr/>
            </p:nvSpPr>
            <p:spPr bwMode="auto">
              <a:xfrm flipH="1" flipV="1">
                <a:off x="5462587" y="5248274"/>
                <a:ext cx="1826687" cy="614363"/>
              </a:xfrm>
              <a:prstGeom prst="line">
                <a:avLst/>
              </a:prstGeom>
              <a:noFill/>
              <a:ln w="57150" cmpd="sng">
                <a:solidFill>
                  <a:srgbClr val="3B6687"/>
                </a:solidFill>
                <a:round/>
                <a:headEnd/>
                <a:tailEnd type="triangle" w="med" len="med"/>
              </a:ln>
              <a:extLst>
                <a:ext uri="{909E8E84-426E-40DD-AFC4-6F175D3DCCD1}">
                  <a14:hiddenFill xmlns:a14="http://schemas.microsoft.com/office/drawing/2010/main">
                    <a:noFill/>
                  </a14:hiddenFill>
                </a:ext>
              </a:extLst>
            </p:spPr>
            <p:txBody>
              <a:bodyPr lIns="93414" tIns="46708" rIns="93414" bIns="46708"/>
              <a:lstStyle/>
              <a:p>
                <a:endParaRPr lang="zh-CN" altLang="en-US"/>
              </a:p>
            </p:txBody>
          </p:sp>
        </p:grpSp>
      </p:grpSp>
      <p:grpSp>
        <p:nvGrpSpPr>
          <p:cNvPr id="42" name="组合 41"/>
          <p:cNvGrpSpPr/>
          <p:nvPr/>
        </p:nvGrpSpPr>
        <p:grpSpPr>
          <a:xfrm>
            <a:off x="44195" y="376599"/>
            <a:ext cx="8908478" cy="6364769"/>
            <a:chOff x="35496" y="368300"/>
            <a:chExt cx="8908478" cy="6364769"/>
          </a:xfrm>
        </p:grpSpPr>
        <p:sp>
          <p:nvSpPr>
            <p:cNvPr id="43" name="矩形 42"/>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smtClean="0">
                  <a:solidFill>
                    <a:srgbClr val="FFFFFF"/>
                  </a:solidFill>
                  <a:latin typeface="微软雅黑" panose="020B0503020204020204" pitchFamily="34" charset="-122"/>
                  <a:ea typeface="微软雅黑" panose="020B0503020204020204" pitchFamily="34" charset="-122"/>
                </a:rPr>
                <a:t>常用</a:t>
              </a: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软件</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44" name="Picture 3"/>
            <p:cNvPicPr>
              <a:picLocks noChangeAspect="1" noChangeArrowheads="1"/>
            </p:cNvPicPr>
            <p:nvPr/>
          </p:nvPicPr>
          <p:blipFill rotWithShape="1">
            <a:blip r:embed="rId10">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Group 2"/>
          <p:cNvGraphicFramePr>
            <a:graphicFrameLocks noGrp="1"/>
          </p:cNvGraphicFramePr>
          <p:nvPr/>
        </p:nvGraphicFramePr>
        <p:xfrm>
          <a:off x="591628" y="2060848"/>
          <a:ext cx="8001000" cy="3204528"/>
        </p:xfrm>
        <a:graphic>
          <a:graphicData uri="http://schemas.openxmlformats.org/drawingml/2006/table">
            <a:tbl>
              <a:tblPr/>
              <a:tblGrid>
                <a:gridCol w="1412875">
                  <a:extLst>
                    <a:ext uri="{9D8B030D-6E8A-4147-A177-3AD203B41FA5}">
                      <a16:colId xmlns:a16="http://schemas.microsoft.com/office/drawing/2014/main" val="20000"/>
                    </a:ext>
                  </a:extLst>
                </a:gridCol>
                <a:gridCol w="2587625">
                  <a:extLst>
                    <a:ext uri="{9D8B030D-6E8A-4147-A177-3AD203B41FA5}">
                      <a16:colId xmlns:a16="http://schemas.microsoft.com/office/drawing/2014/main" val="20001"/>
                    </a:ext>
                  </a:extLst>
                </a:gridCol>
                <a:gridCol w="2039938">
                  <a:extLst>
                    <a:ext uri="{9D8B030D-6E8A-4147-A177-3AD203B41FA5}">
                      <a16:colId xmlns:a16="http://schemas.microsoft.com/office/drawing/2014/main" val="20002"/>
                    </a:ext>
                  </a:extLst>
                </a:gridCol>
                <a:gridCol w="1960562">
                  <a:extLst>
                    <a:ext uri="{9D8B030D-6E8A-4147-A177-3AD203B41FA5}">
                      <a16:colId xmlns:a16="http://schemas.microsoft.com/office/drawing/2014/main" val="20003"/>
                    </a:ext>
                  </a:extLst>
                </a:gridCol>
              </a:tblGrid>
              <a:tr h="395288">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厂家</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仿宋_GB2312" pitchFamily="49" charset="-122"/>
                        </a:rPr>
                        <a:t>数据格式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仿宋_GB2312" pitchFamily="49" charset="-122"/>
                        </a:rPr>
                        <a:t>特点</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2000" b="1" i="0" u="none" strike="noStrike" cap="none" normalizeH="0" baseline="0" smtClean="0">
                          <a:ln>
                            <a:noFill/>
                          </a:ln>
                          <a:solidFill>
                            <a:schemeClr val="tx1"/>
                          </a:solidFill>
                          <a:effectLst/>
                          <a:latin typeface="Times New Roman" panose="02020603050405020304" pitchFamily="18" charset="0"/>
                          <a:ea typeface="仿宋_GB2312" pitchFamily="49" charset="-122"/>
                        </a:rPr>
                        <a:t>兼容性</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CCFF"/>
                    </a:solidFill>
                  </a:tcPr>
                </a:tc>
                <a:extLst>
                  <a:ext uri="{0D108BD9-81ED-4DB2-BD59-A6C34878D82A}">
                    <a16:rowId xmlns:a16="http://schemas.microsoft.com/office/drawing/2014/main" val="10000"/>
                  </a:ext>
                </a:extLst>
              </a:tr>
              <a:tr h="406400">
                <a:tc rowSpan="2">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MapInfo</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*.tab</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好</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vMerge="1">
                  <a:txBody>
                    <a:bodyPr/>
                    <a:lstStyle/>
                    <a:p>
                      <a:endParaRPr lang="zh-CN" altLang="en-US"/>
                    </a:p>
                  </a:txBody>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*.mif</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一数据交换格式</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好</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25525">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中地公司MapGIS</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点：*.wt</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线：*.wl</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面：*.wp</a:t>
                      </a:r>
                      <a:endParaRPr kumimoji="0" lang="en-US"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rPr>
                        <a:t>图形编辑功能强大</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较好，国内大部分GIS软件都支持</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969963">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超图公司</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SuperMap</a:t>
                      </a:r>
                      <a:endParaRPr kumimoji="0" lang="en-US"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sdb文件:存放地图位置坐标数据</a:t>
                      </a:r>
                    </a:p>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en-US" sz="1800" b="1" i="0" u="none" strike="noStrike" cap="none" normalizeH="0" baseline="0" smtClean="0">
                          <a:ln>
                            <a:noFill/>
                          </a:ln>
                          <a:solidFill>
                            <a:schemeClr val="tx1"/>
                          </a:solidFill>
                          <a:effectLst/>
                          <a:latin typeface="Times New Roman" panose="02020603050405020304" pitchFamily="18" charset="0"/>
                          <a:ea typeface="仿宋_GB2312" pitchFamily="49" charset="-122"/>
                        </a:rPr>
                        <a:t>sdd文件:存放属性数据</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anose="02020603050405020304" pitchFamily="18" charset="0"/>
                          <a:ea typeface="宋体" panose="02010600030101010101" pitchFamily="2" charset="-122"/>
                        </a:defRPr>
                      </a:lvl1pPr>
                      <a:lvl2pPr algn="l">
                        <a:spcBef>
                          <a:spcPct val="20000"/>
                        </a:spcBef>
                        <a:defRPr sz="2400">
                          <a:solidFill>
                            <a:schemeClr val="tx1"/>
                          </a:solidFill>
                          <a:latin typeface="Times New Roman" panose="02020603050405020304" pitchFamily="18" charset="0"/>
                          <a:ea typeface="宋体" panose="02010600030101010101" pitchFamily="2" charset="-122"/>
                        </a:defRPr>
                      </a:lvl2pPr>
                      <a:lvl3pPr algn="l">
                        <a:spcBef>
                          <a:spcPct val="20000"/>
                        </a:spcBef>
                        <a:defRPr sz="2000">
                          <a:solidFill>
                            <a:schemeClr val="tx1"/>
                          </a:solidFill>
                          <a:latin typeface="Times New Roman" panose="02020603050405020304" pitchFamily="18" charset="0"/>
                          <a:ea typeface="宋体" panose="02010600030101010101" pitchFamily="2" charset="-122"/>
                        </a:defRPr>
                      </a:lvl3pPr>
                      <a:lvl4pPr algn="l">
                        <a:spcBef>
                          <a:spcPct val="20000"/>
                        </a:spcBef>
                        <a:defRPr>
                          <a:solidFill>
                            <a:schemeClr val="tx1"/>
                          </a:solidFill>
                          <a:latin typeface="Times New Roman" panose="02020603050405020304" pitchFamily="18" charset="0"/>
                          <a:ea typeface="宋体" panose="02010600030101010101" pitchFamily="2" charset="-122"/>
                        </a:defRPr>
                      </a:lvl4pPr>
                      <a:lvl5pPr algn="l">
                        <a:spcBef>
                          <a:spcPct val="20000"/>
                        </a:spcBef>
                        <a:defRPr>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0" lang="zh-CN" altLang="zh-CN" sz="1800" b="1" i="0" u="none" strike="noStrike" cap="none" normalizeH="0" baseline="0" dirty="0" smtClean="0">
                        <a:ln>
                          <a:noFill/>
                        </a:ln>
                        <a:solidFill>
                          <a:schemeClr val="tx1"/>
                        </a:solidFill>
                        <a:effectLst/>
                        <a:latin typeface="Times New Roman" panose="02020603050405020304" pitchFamily="18" charset="0"/>
                        <a:ea typeface="仿宋_GB2312" pitchFamily="49"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zh-CN" altLang="en-US" sz="3200" b="1" kern="0" dirty="0" smtClean="0">
                  <a:solidFill>
                    <a:srgbClr val="FFFFFF"/>
                  </a:solidFill>
                  <a:latin typeface="微软雅黑" panose="020B0503020204020204" pitchFamily="34" charset="-122"/>
                  <a:ea typeface="微软雅黑" panose="020B0503020204020204" pitchFamily="34" charset="-122"/>
                </a:rPr>
                <a:t>常用</a:t>
              </a: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软件</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3729168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340768"/>
            <a:ext cx="8089399" cy="5032147"/>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2000" dirty="0"/>
              <a:t>QGIS</a:t>
            </a:r>
          </a:p>
          <a:p>
            <a:pPr marL="285750" indent="-285750" algn="l">
              <a:lnSpc>
                <a:spcPct val="150000"/>
              </a:lnSpc>
              <a:buFont typeface="Wingdings" panose="05000000000000000000" pitchFamily="2" charset="2"/>
              <a:buChar char="Ø"/>
            </a:pPr>
            <a:r>
              <a:rPr lang="en-US" altLang="zh-CN" sz="2000" dirty="0"/>
              <a:t>MapWinGIS</a:t>
            </a:r>
          </a:p>
          <a:p>
            <a:pPr marL="285750" indent="-285750" algn="l">
              <a:lnSpc>
                <a:spcPct val="150000"/>
              </a:lnSpc>
              <a:buFont typeface="Wingdings" panose="05000000000000000000" pitchFamily="2" charset="2"/>
              <a:buChar char="Ø"/>
            </a:pPr>
            <a:r>
              <a:rPr lang="en-US" altLang="zh-CN" sz="2000" dirty="0"/>
              <a:t>DotSpatial</a:t>
            </a:r>
          </a:p>
          <a:p>
            <a:pPr marL="285750" indent="-285750" algn="l">
              <a:lnSpc>
                <a:spcPct val="150000"/>
              </a:lnSpc>
              <a:buFont typeface="Wingdings" panose="05000000000000000000" pitchFamily="2" charset="2"/>
              <a:buChar char="Ø"/>
            </a:pPr>
            <a:r>
              <a:rPr lang="en-US" altLang="zh-CN" sz="2000" dirty="0"/>
              <a:t>MapWindow 6</a:t>
            </a:r>
          </a:p>
          <a:p>
            <a:pPr marL="285750" indent="-285750" algn="l">
              <a:lnSpc>
                <a:spcPct val="150000"/>
              </a:lnSpc>
              <a:buFont typeface="Wingdings" panose="05000000000000000000" pitchFamily="2" charset="2"/>
              <a:buChar char="Ø"/>
            </a:pPr>
            <a:r>
              <a:rPr lang="en-US" altLang="zh-CN" sz="2000" dirty="0" smtClean="0"/>
              <a:t>SharpMap</a:t>
            </a:r>
          </a:p>
          <a:p>
            <a:pPr marL="285750" indent="-285750" algn="l">
              <a:lnSpc>
                <a:spcPct val="150000"/>
              </a:lnSpc>
              <a:buFont typeface="Wingdings" panose="05000000000000000000" pitchFamily="2" charset="2"/>
              <a:buChar char="Ø"/>
            </a:pPr>
            <a:r>
              <a:rPr lang="en-US" altLang="zh-CN" sz="2000" dirty="0" err="1"/>
              <a:t>IGeospatial</a:t>
            </a:r>
            <a:endParaRPr lang="en-US" altLang="zh-CN" sz="2000" dirty="0"/>
          </a:p>
          <a:p>
            <a:pPr marL="285750" indent="-285750" algn="l">
              <a:lnSpc>
                <a:spcPct val="150000"/>
              </a:lnSpc>
              <a:buFont typeface="Wingdings" panose="05000000000000000000" pitchFamily="2" charset="2"/>
              <a:buChar char="Ø"/>
            </a:pPr>
            <a:r>
              <a:rPr lang="en-US" altLang="zh-CN" sz="2000" dirty="0"/>
              <a:t>OpenJump </a:t>
            </a:r>
          </a:p>
          <a:p>
            <a:pPr marL="285750" indent="-285750" algn="l">
              <a:lnSpc>
                <a:spcPct val="150000"/>
              </a:lnSpc>
              <a:buFont typeface="Wingdings" panose="05000000000000000000" pitchFamily="2" charset="2"/>
              <a:buChar char="Ø"/>
            </a:pPr>
            <a:r>
              <a:rPr lang="en-US" altLang="zh-CN" sz="2000" dirty="0"/>
              <a:t>Sextante</a:t>
            </a:r>
          </a:p>
          <a:p>
            <a:pPr marL="285750" indent="-285750" algn="l">
              <a:lnSpc>
                <a:spcPct val="150000"/>
              </a:lnSpc>
              <a:buFont typeface="Wingdings" panose="05000000000000000000" pitchFamily="2" charset="2"/>
              <a:buChar char="Ø"/>
            </a:pPr>
            <a:r>
              <a:rPr lang="en-US" altLang="zh-CN" sz="1800" dirty="0"/>
              <a:t>ILWIS</a:t>
            </a:r>
          </a:p>
          <a:p>
            <a:pPr marL="285750" indent="-285750" algn="l">
              <a:lnSpc>
                <a:spcPct val="150000"/>
              </a:lnSpc>
              <a:buFont typeface="Wingdings" panose="05000000000000000000" pitchFamily="2" charset="2"/>
              <a:buChar char="Ø"/>
            </a:pPr>
            <a:r>
              <a:rPr lang="en-US" altLang="zh-CN" sz="1800" dirty="0"/>
              <a:t>GRASS </a:t>
            </a:r>
            <a:r>
              <a:rPr lang="en-US" altLang="zh-CN" sz="1800" dirty="0" smtClean="0"/>
              <a:t>GIS</a:t>
            </a:r>
          </a:p>
          <a:p>
            <a:pPr marL="285750" indent="-285750" algn="l">
              <a:lnSpc>
                <a:spcPct val="150000"/>
              </a:lnSpc>
              <a:buFont typeface="Wingdings" panose="05000000000000000000" pitchFamily="2" charset="2"/>
              <a:buChar char="Ø"/>
            </a:pPr>
            <a:r>
              <a:rPr lang="en-US" altLang="zh-CN" sz="1800" dirty="0"/>
              <a:t>……</a:t>
            </a: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4995571"/>
      </p:ext>
    </p:extLst>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3970318"/>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1800" b="1" dirty="0"/>
              <a:t>QGIS</a:t>
            </a:r>
          </a:p>
          <a:p>
            <a:pPr algn="l"/>
            <a:r>
              <a:rPr lang="zh-CN" altLang="en-US" sz="1800" dirty="0"/>
              <a:t>始于</a:t>
            </a:r>
            <a:r>
              <a:rPr lang="en-US" altLang="zh-CN" sz="1800" dirty="0"/>
              <a:t>2002</a:t>
            </a:r>
            <a:r>
              <a:rPr lang="zh-CN" altLang="en-US" sz="1800" dirty="0"/>
              <a:t>年</a:t>
            </a:r>
            <a:r>
              <a:rPr lang="en-US" altLang="zh-CN" sz="1800" dirty="0"/>
              <a:t>5</a:t>
            </a:r>
            <a:r>
              <a:rPr lang="zh-CN" altLang="en-US" sz="1800" dirty="0"/>
              <a:t>月，算得上是开源</a:t>
            </a:r>
            <a:r>
              <a:rPr lang="en-US" altLang="zh-CN" sz="1800" dirty="0"/>
              <a:t>GIS</a:t>
            </a:r>
            <a:r>
              <a:rPr lang="zh-CN" altLang="en-US" sz="1800" dirty="0"/>
              <a:t>平台中的后起之秀。界面友好，分析功能可与</a:t>
            </a:r>
            <a:r>
              <a:rPr lang="en-US" altLang="zh-CN" sz="1800" dirty="0"/>
              <a:t>GRASS GIS</a:t>
            </a:r>
            <a:r>
              <a:rPr lang="zh-CN" altLang="en-US" sz="1800" dirty="0"/>
              <a:t>相媲美。</a:t>
            </a:r>
            <a:br>
              <a:rPr lang="zh-CN" altLang="en-US" sz="1800" dirty="0"/>
            </a:br>
            <a:r>
              <a:rPr lang="zh-CN" altLang="en-US" sz="1800" dirty="0"/>
              <a:t>主页：</a:t>
            </a:r>
            <a:r>
              <a:rPr lang="en-US" altLang="zh-CN" sz="1800" dirty="0"/>
              <a:t>http://www.qgis.org</a:t>
            </a:r>
            <a:r>
              <a:rPr lang="en-US" altLang="zh-CN" sz="1800" dirty="0" smtClean="0"/>
              <a:t>/</a:t>
            </a:r>
          </a:p>
          <a:p>
            <a:pPr algn="l"/>
            <a:endParaRPr lang="en-US" altLang="zh-CN" sz="1800" dirty="0"/>
          </a:p>
          <a:p>
            <a:pPr marL="285750" indent="-285750" algn="l">
              <a:lnSpc>
                <a:spcPct val="150000"/>
              </a:lnSpc>
              <a:buFont typeface="Wingdings" panose="05000000000000000000" pitchFamily="2" charset="2"/>
              <a:buChar char="Ø"/>
            </a:pPr>
            <a:r>
              <a:rPr lang="en-US" altLang="zh-CN" sz="1800" b="1" dirty="0" smtClean="0"/>
              <a:t>MapWinGIS</a:t>
            </a:r>
            <a:endParaRPr lang="en-US" altLang="zh-CN" sz="1800" b="1" dirty="0"/>
          </a:p>
          <a:p>
            <a:pPr algn="l"/>
            <a:r>
              <a:rPr lang="en-US" altLang="zh-CN" sz="1800" dirty="0"/>
              <a:t>MapWinGIS</a:t>
            </a:r>
            <a:r>
              <a:rPr lang="zh-CN" altLang="en-US" sz="1800" dirty="0"/>
              <a:t>是一个不错的开源</a:t>
            </a:r>
            <a:r>
              <a:rPr lang="en-US" altLang="zh-CN" sz="1800" dirty="0"/>
              <a:t>GIS</a:t>
            </a:r>
            <a:r>
              <a:rPr lang="zh-CN" altLang="en-US" sz="1800" dirty="0"/>
              <a:t>项目，开发语言是</a:t>
            </a:r>
            <a:r>
              <a:rPr lang="en-US" altLang="zh-CN" sz="1800" dirty="0"/>
              <a:t>VC</a:t>
            </a:r>
            <a:r>
              <a:rPr lang="zh-CN" altLang="en-US" sz="1800" dirty="0"/>
              <a:t>，基于微软的</a:t>
            </a:r>
            <a:r>
              <a:rPr lang="en-US" altLang="zh-CN" sz="1800" dirty="0"/>
              <a:t>COM</a:t>
            </a:r>
            <a:r>
              <a:rPr lang="zh-CN" altLang="en-US" sz="1800" dirty="0"/>
              <a:t>思想编写。其核心库是一个名字为</a:t>
            </a:r>
            <a:r>
              <a:rPr lang="en-US" altLang="zh-CN" sz="1800" dirty="0"/>
              <a:t>MapWinGIS</a:t>
            </a:r>
            <a:r>
              <a:rPr lang="zh-CN" altLang="en-US" sz="1800" dirty="0"/>
              <a:t>的</a:t>
            </a:r>
            <a:r>
              <a:rPr lang="en-US" altLang="zh-CN" sz="1800" dirty="0"/>
              <a:t>ActiveX</a:t>
            </a:r>
            <a:r>
              <a:rPr lang="zh-CN" altLang="en-US" sz="1800" dirty="0"/>
              <a:t>控件，功能上类似</a:t>
            </a:r>
            <a:r>
              <a:rPr lang="en-US" altLang="zh-CN" sz="1800" dirty="0" err="1"/>
              <a:t>MapX</a:t>
            </a:r>
            <a:r>
              <a:rPr lang="zh-CN" altLang="en-US" sz="1800" dirty="0"/>
              <a:t>，开发人员可以利用这个</a:t>
            </a:r>
            <a:r>
              <a:rPr lang="en-US" altLang="zh-CN" sz="1800" dirty="0"/>
              <a:t>ActiveX</a:t>
            </a:r>
            <a:r>
              <a:rPr lang="zh-CN" altLang="en-US" sz="1800" dirty="0"/>
              <a:t>组件在自己的系统中添加</a:t>
            </a:r>
            <a:r>
              <a:rPr lang="en-US" altLang="zh-CN" sz="1800" dirty="0"/>
              <a:t>GIS</a:t>
            </a:r>
            <a:r>
              <a:rPr lang="zh-CN" altLang="en-US" sz="1800" dirty="0"/>
              <a:t>的相关功能。其开发团队在</a:t>
            </a:r>
            <a:r>
              <a:rPr lang="en-US" altLang="zh-CN" sz="1800" dirty="0"/>
              <a:t>MapWinGIS </a:t>
            </a:r>
            <a:r>
              <a:rPr lang="zh-CN" altLang="en-US" sz="1800" dirty="0"/>
              <a:t>的基础上，二次开发了</a:t>
            </a:r>
            <a:r>
              <a:rPr lang="en-US" altLang="zh-CN" sz="1800" dirty="0"/>
              <a:t>MapWindow GIS</a:t>
            </a:r>
            <a:r>
              <a:rPr lang="zh-CN" altLang="en-US" sz="1800" dirty="0"/>
              <a:t>，这是一套</a:t>
            </a:r>
            <a:r>
              <a:rPr lang="en-US" altLang="zh-CN" sz="1800" dirty="0"/>
              <a:t>GIS</a:t>
            </a:r>
            <a:r>
              <a:rPr lang="zh-CN" altLang="en-US" sz="1800" dirty="0"/>
              <a:t>系统，用户可以直接通过它浏览数据，并通过一系列插件来完成其他功能。还有一套</a:t>
            </a:r>
            <a:r>
              <a:rPr lang="en-US" altLang="zh-CN" sz="1800" dirty="0" err="1"/>
              <a:t>MapWinX</a:t>
            </a:r>
            <a:r>
              <a:rPr lang="zh-CN" altLang="en-US" sz="1800" dirty="0"/>
              <a:t>，是</a:t>
            </a:r>
            <a:r>
              <a:rPr lang="en-US" altLang="zh-CN" sz="1800" dirty="0"/>
              <a:t>DOTNET</a:t>
            </a:r>
            <a:r>
              <a:rPr lang="zh-CN" altLang="en-US" sz="1800" dirty="0"/>
              <a:t>平台下的一个辅助工具。 </a:t>
            </a:r>
          </a:p>
          <a:p>
            <a:pPr algn="l"/>
            <a:r>
              <a:rPr lang="zh-CN" altLang="en-US" sz="1800" dirty="0"/>
              <a:t>主页：</a:t>
            </a:r>
            <a:r>
              <a:rPr lang="en-US" altLang="zh-CN" sz="1800" dirty="0"/>
              <a:t>http://mapwingis.codeplex.com/ &amp; http://www.mapwindow.org</a:t>
            </a:r>
            <a:r>
              <a:rPr lang="en-US" altLang="zh-CN" sz="1800" dirty="0" smtClean="0"/>
              <a:t>/</a:t>
            </a:r>
            <a:endParaRPr lang="en-US" altLang="zh-CN" sz="1800"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3900142"/>
      </p:ext>
    </p:extLst>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smtClean="0">
                <a:solidFill>
                  <a:srgbClr val="FFFFFF"/>
                </a:solidFill>
                <a:latin typeface="微软雅黑" panose="020B0503020204020204" pitchFamily="34" charset="-122"/>
                <a:ea typeface="微软雅黑" panose="020B0503020204020204" pitchFamily="34" charset="-122"/>
              </a:rPr>
              <a:t>—</a:t>
            </a:r>
            <a:r>
              <a:rPr lang="en-US" altLang="zh-CN" sz="2000" b="1" kern="0" dirty="0">
                <a:solidFill>
                  <a:srgbClr val="FFFFFF"/>
                </a:solidFill>
                <a:latin typeface="微软雅黑" panose="020B0503020204020204" pitchFamily="34" charset="-122"/>
                <a:ea typeface="微软雅黑" panose="020B0503020204020204" pitchFamily="34" charset="-122"/>
              </a:rPr>
              <a:t>GIS</a:t>
            </a:r>
            <a:r>
              <a:rPr lang="zh-CN" altLang="en-US" sz="2000" b="1" kern="0" dirty="0">
                <a:solidFill>
                  <a:srgbClr val="FFFFFF"/>
                </a:solidFill>
                <a:latin typeface="微软雅黑" panose="020B0503020204020204" pitchFamily="34" charset="-122"/>
                <a:ea typeface="微软雅黑" panose="020B0503020204020204" pitchFamily="34" charset="-122"/>
              </a:rPr>
              <a:t>概念</a:t>
            </a:r>
          </a:p>
        </p:txBody>
      </p:sp>
      <p:sp>
        <p:nvSpPr>
          <p:cNvPr id="5" name="TextBox 4"/>
          <p:cNvSpPr txBox="1"/>
          <p:nvPr/>
        </p:nvSpPr>
        <p:spPr>
          <a:xfrm>
            <a:off x="611560" y="1340768"/>
            <a:ext cx="8027114" cy="3785652"/>
          </a:xfrm>
          <a:prstGeom prst="rect">
            <a:avLst/>
          </a:prstGeom>
          <a:noFill/>
        </p:spPr>
        <p:txBody>
          <a:bodyPr wrap="square" rtlCol="0">
            <a:spAutoFit/>
          </a:bodyPr>
          <a:lstStyle/>
          <a:p>
            <a:pPr algn="l"/>
            <a:r>
              <a:rPr lang="en-US" altLang="zh-CN" dirty="0" smtClean="0">
                <a:solidFill>
                  <a:srgbClr val="000000"/>
                </a:solidFill>
                <a:latin typeface="+mn-lt"/>
                <a:ea typeface="黑体" panose="02010609060101010101" pitchFamily="49" charset="-122"/>
              </a:rPr>
              <a:t>&lt;1&gt; </a:t>
            </a:r>
            <a:r>
              <a:rPr lang="zh-CN" altLang="en-US" dirty="0" smtClean="0">
                <a:solidFill>
                  <a:srgbClr val="000000"/>
                </a:solidFill>
                <a:latin typeface="+mn-lt"/>
                <a:ea typeface="黑体" panose="02010609060101010101" pitchFamily="49" charset="-122"/>
              </a:rPr>
              <a:t>地理</a:t>
            </a:r>
            <a:r>
              <a:rPr lang="zh-CN" altLang="en-US" dirty="0">
                <a:solidFill>
                  <a:srgbClr val="000000"/>
                </a:solidFill>
                <a:latin typeface="+mn-lt"/>
                <a:ea typeface="黑体" panose="02010609060101010101" pitchFamily="49" charset="-122"/>
              </a:rPr>
              <a:t>信息：一切与空间位置有关的</a:t>
            </a:r>
            <a:r>
              <a:rPr lang="zh-CN" altLang="en-US" dirty="0" smtClean="0">
                <a:solidFill>
                  <a:srgbClr val="000000"/>
                </a:solidFill>
                <a:latin typeface="+mn-lt"/>
                <a:ea typeface="黑体" panose="02010609060101010101" pitchFamily="49" charset="-122"/>
              </a:rPr>
              <a:t>信息</a:t>
            </a:r>
            <a:endParaRPr lang="en-US" altLang="zh-CN" dirty="0" smtClean="0">
              <a:solidFill>
                <a:srgbClr val="000000"/>
              </a:solidFill>
              <a:latin typeface="+mn-lt"/>
              <a:ea typeface="黑体" panose="02010609060101010101" pitchFamily="49" charset="-122"/>
            </a:endParaRPr>
          </a:p>
          <a:p>
            <a:pPr algn="l"/>
            <a:endParaRPr lang="en-US" altLang="zh-CN" dirty="0" smtClean="0">
              <a:solidFill>
                <a:srgbClr val="000000"/>
              </a:solidFill>
              <a:latin typeface="+mn-lt"/>
              <a:ea typeface="黑体" panose="02010609060101010101" pitchFamily="49" charset="-122"/>
            </a:endParaRPr>
          </a:p>
          <a:p>
            <a:pPr algn="l"/>
            <a:r>
              <a:rPr lang="en-US" altLang="zh-CN" dirty="0" smtClean="0">
                <a:solidFill>
                  <a:srgbClr val="000000"/>
                </a:solidFill>
                <a:latin typeface="+mn-lt"/>
                <a:ea typeface="黑体" panose="02010609060101010101" pitchFamily="49" charset="-122"/>
              </a:rPr>
              <a:t>&lt;2&gt; </a:t>
            </a:r>
            <a:r>
              <a:rPr lang="zh-CN" altLang="en-US" dirty="0" smtClean="0">
                <a:solidFill>
                  <a:srgbClr val="000000"/>
                </a:solidFill>
                <a:latin typeface="+mn-lt"/>
                <a:ea typeface="黑体" panose="02010609060101010101" pitchFamily="49" charset="-122"/>
              </a:rPr>
              <a:t>地理信息系统</a:t>
            </a:r>
            <a:r>
              <a:rPr lang="zh-CN" altLang="en-US" dirty="0">
                <a:solidFill>
                  <a:srgbClr val="000000"/>
                </a:solidFill>
                <a:latin typeface="+mn-lt"/>
                <a:ea typeface="黑体" panose="02010609060101010101" pitchFamily="49" charset="-122"/>
              </a:rPr>
              <a:t>：是在计算机硬、软件系统支持下，对整个或部分地球表层（包括大气层）空间中的有关地理分布数据进行采集、储存、管理、运算、分析、显示和描述的技术系统</a:t>
            </a:r>
            <a:r>
              <a:rPr lang="zh-CN" altLang="en-US" dirty="0" smtClean="0">
                <a:solidFill>
                  <a:srgbClr val="000000"/>
                </a:solidFill>
                <a:latin typeface="+mn-lt"/>
                <a:ea typeface="黑体" panose="02010609060101010101" pitchFamily="49" charset="-122"/>
              </a:rPr>
              <a:t>。</a:t>
            </a:r>
            <a:endParaRPr lang="en-US" altLang="zh-CN" dirty="0" smtClean="0">
              <a:solidFill>
                <a:srgbClr val="000000"/>
              </a:solidFill>
              <a:latin typeface="+mn-lt"/>
              <a:ea typeface="黑体" panose="02010609060101010101" pitchFamily="49" charset="-122"/>
            </a:endParaRPr>
          </a:p>
          <a:p>
            <a:pPr algn="l"/>
            <a:endParaRPr lang="en-US" altLang="zh-TW" dirty="0">
              <a:solidFill>
                <a:srgbClr val="000000"/>
              </a:solidFill>
              <a:latin typeface="+mn-lt"/>
              <a:ea typeface="黑体" panose="02010609060101010101" pitchFamily="49" charset="-122"/>
            </a:endParaRPr>
          </a:p>
          <a:p>
            <a:pPr algn="l"/>
            <a:r>
              <a:rPr lang="en-US" altLang="zh-TW" dirty="0" smtClean="0">
                <a:solidFill>
                  <a:srgbClr val="000000"/>
                </a:solidFill>
                <a:latin typeface="+mn-lt"/>
                <a:ea typeface="黑体" panose="02010609060101010101" pitchFamily="49" charset="-122"/>
              </a:rPr>
              <a:t>&lt;3&gt; </a:t>
            </a:r>
            <a:r>
              <a:rPr lang="zh-CN" altLang="en-US" dirty="0" smtClean="0">
                <a:solidFill>
                  <a:srgbClr val="000000"/>
                </a:solidFill>
                <a:latin typeface="+mn-lt"/>
                <a:ea typeface="黑体" panose="02010609060101010101" pitchFamily="49" charset="-122"/>
              </a:rPr>
              <a:t>应用：</a:t>
            </a:r>
            <a:r>
              <a:rPr lang="en-US" altLang="zh-CN" dirty="0" smtClean="0">
                <a:solidFill>
                  <a:srgbClr val="000000"/>
                </a:solidFill>
                <a:latin typeface="+mn-lt"/>
                <a:ea typeface="黑体" panose="02010609060101010101" pitchFamily="49" charset="-122"/>
              </a:rPr>
              <a:t>5M(Mapping-</a:t>
            </a:r>
            <a:r>
              <a:rPr lang="zh-CN" altLang="en-US" dirty="0" smtClean="0">
                <a:solidFill>
                  <a:srgbClr val="000000"/>
                </a:solidFill>
                <a:latin typeface="+mn-lt"/>
                <a:ea typeface="黑体" panose="02010609060101010101" pitchFamily="49" charset="-122"/>
              </a:rPr>
              <a:t>制图，</a:t>
            </a:r>
            <a:r>
              <a:rPr lang="en-US" altLang="zh-CN" dirty="0" smtClean="0">
                <a:solidFill>
                  <a:srgbClr val="000000"/>
                </a:solidFill>
                <a:latin typeface="+mn-lt"/>
                <a:ea typeface="黑体" panose="02010609060101010101" pitchFamily="49" charset="-122"/>
              </a:rPr>
              <a:t>Measurement-</a:t>
            </a:r>
            <a:r>
              <a:rPr lang="zh-CN" altLang="en-US" dirty="0" smtClean="0">
                <a:solidFill>
                  <a:srgbClr val="000000"/>
                </a:solidFill>
                <a:latin typeface="+mn-lt"/>
                <a:ea typeface="黑体" panose="02010609060101010101" pitchFamily="49" charset="-122"/>
              </a:rPr>
              <a:t>测量，</a:t>
            </a:r>
            <a:r>
              <a:rPr lang="en-US" altLang="zh-CN" dirty="0" smtClean="0">
                <a:solidFill>
                  <a:srgbClr val="000000"/>
                </a:solidFill>
                <a:latin typeface="+mn-lt"/>
                <a:ea typeface="黑体" panose="02010609060101010101" pitchFamily="49" charset="-122"/>
              </a:rPr>
              <a:t>Monitoring-</a:t>
            </a:r>
            <a:r>
              <a:rPr lang="zh-CN" altLang="en-US" dirty="0" smtClean="0">
                <a:solidFill>
                  <a:srgbClr val="000000"/>
                </a:solidFill>
                <a:latin typeface="+mn-lt"/>
                <a:ea typeface="黑体" panose="02010609060101010101" pitchFamily="49" charset="-122"/>
              </a:rPr>
              <a:t>检测，</a:t>
            </a:r>
            <a:r>
              <a:rPr lang="en-US" altLang="zh-CN" dirty="0" smtClean="0">
                <a:solidFill>
                  <a:srgbClr val="000000"/>
                </a:solidFill>
                <a:latin typeface="+mn-lt"/>
                <a:ea typeface="黑体" panose="02010609060101010101" pitchFamily="49" charset="-122"/>
              </a:rPr>
              <a:t>Modeling-</a:t>
            </a:r>
            <a:r>
              <a:rPr lang="zh-CN" altLang="en-US" dirty="0" smtClean="0">
                <a:solidFill>
                  <a:srgbClr val="000000"/>
                </a:solidFill>
                <a:latin typeface="+mn-lt"/>
                <a:ea typeface="黑体" panose="02010609060101010101" pitchFamily="49" charset="-122"/>
              </a:rPr>
              <a:t>建模，</a:t>
            </a:r>
            <a:r>
              <a:rPr lang="en-US" altLang="zh-CN" dirty="0" smtClean="0">
                <a:solidFill>
                  <a:srgbClr val="000000"/>
                </a:solidFill>
                <a:latin typeface="+mn-lt"/>
                <a:ea typeface="黑体" panose="02010609060101010101" pitchFamily="49" charset="-122"/>
              </a:rPr>
              <a:t>Management-</a:t>
            </a:r>
            <a:r>
              <a:rPr lang="zh-CN" altLang="en-US" dirty="0" smtClean="0">
                <a:solidFill>
                  <a:srgbClr val="000000"/>
                </a:solidFill>
                <a:latin typeface="+mn-lt"/>
                <a:ea typeface="黑体" panose="02010609060101010101" pitchFamily="49" charset="-122"/>
              </a:rPr>
              <a:t>管理</a:t>
            </a:r>
            <a:r>
              <a:rPr lang="en-US" altLang="zh-CN" dirty="0" smtClean="0">
                <a:solidFill>
                  <a:srgbClr val="000000"/>
                </a:solidFill>
                <a:latin typeface="+mn-lt"/>
                <a:ea typeface="黑体" panose="02010609060101010101" pitchFamily="49" charset="-122"/>
              </a:rPr>
              <a:t>)</a:t>
            </a:r>
            <a:endParaRPr lang="zh-TW" altLang="en-US" dirty="0">
              <a:solidFill>
                <a:srgbClr val="000000"/>
              </a:solidFill>
              <a:latin typeface="+mn-lt"/>
              <a:ea typeface="黑体" panose="02010609060101010101" pitchFamily="49" charset="-122"/>
            </a:endParaRPr>
          </a:p>
          <a:p>
            <a:pPr algn="l"/>
            <a:endParaRPr lang="en-US" altLang="zh-CN" dirty="0" smtClean="0">
              <a:solidFill>
                <a:srgbClr val="000000"/>
              </a:solidFill>
              <a:latin typeface="+mn-lt"/>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6552" y="6525344"/>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51013281"/>
      </p:ext>
    </p:extLst>
  </p:cSld>
  <p:clrMapOvr>
    <a:masterClrMapping/>
  </p:clrMapOvr>
  <p:transition>
    <p:rand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4524315"/>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1800" b="1" dirty="0" smtClean="0"/>
              <a:t>DotSpatial</a:t>
            </a:r>
            <a:endParaRPr lang="en-US" altLang="zh-CN" sz="1800" b="1" dirty="0"/>
          </a:p>
          <a:p>
            <a:pPr algn="l"/>
            <a:r>
              <a:rPr lang="en-US" altLang="zh-CN" sz="1800" dirty="0"/>
              <a:t>DotSpatial</a:t>
            </a:r>
            <a:r>
              <a:rPr lang="zh-CN" altLang="en-US" sz="1800" dirty="0"/>
              <a:t>是基于</a:t>
            </a:r>
            <a:r>
              <a:rPr lang="en-US" altLang="zh-CN" sz="1800" dirty="0" err="1"/>
              <a:t>.Net</a:t>
            </a:r>
            <a:r>
              <a:rPr lang="en-US" altLang="zh-CN" sz="1800" dirty="0"/>
              <a:t> 4</a:t>
            </a:r>
            <a:r>
              <a:rPr lang="zh-CN" altLang="en-US" sz="1800" dirty="0"/>
              <a:t>的一个开源</a:t>
            </a:r>
            <a:r>
              <a:rPr lang="en-US" altLang="zh-CN" sz="1800" dirty="0"/>
              <a:t>GIS</a:t>
            </a:r>
            <a:r>
              <a:rPr lang="zh-CN" altLang="en-US" sz="1800" dirty="0"/>
              <a:t>库，它提供有一个可视化的 </a:t>
            </a:r>
            <a:r>
              <a:rPr lang="en-US" altLang="zh-CN" sz="1800" dirty="0"/>
              <a:t>map </a:t>
            </a:r>
            <a:r>
              <a:rPr lang="zh-CN" altLang="en-US" sz="1800" dirty="0"/>
              <a:t>控件，可在</a:t>
            </a:r>
            <a:r>
              <a:rPr lang="en-US" altLang="zh-CN" sz="1800" dirty="0"/>
              <a:t>Windows Forms</a:t>
            </a:r>
            <a:r>
              <a:rPr lang="zh-CN" altLang="en-US" sz="1800" dirty="0"/>
              <a:t>或者</a:t>
            </a:r>
            <a:r>
              <a:rPr lang="en-US" altLang="zh-CN" sz="1800" dirty="0"/>
              <a:t>Web Application</a:t>
            </a:r>
            <a:r>
              <a:rPr lang="zh-CN" altLang="en-US" sz="1800" dirty="0"/>
              <a:t>上展示地图。能够方便的支持</a:t>
            </a:r>
            <a:r>
              <a:rPr lang="en-US" altLang="zh-CN" sz="1800" dirty="0" err="1"/>
              <a:t>shapefile</a:t>
            </a:r>
            <a:r>
              <a:rPr lang="zh-CN" altLang="en-US" sz="1800" dirty="0"/>
              <a:t>、</a:t>
            </a:r>
            <a:r>
              <a:rPr lang="en-US" altLang="zh-CN" sz="1800" dirty="0"/>
              <a:t>grid</a:t>
            </a:r>
            <a:r>
              <a:rPr lang="zh-CN" altLang="en-US" sz="1800" dirty="0"/>
              <a:t>及其它栅格</a:t>
            </a:r>
            <a:r>
              <a:rPr lang="en-US" altLang="zh-CN" sz="1800" dirty="0"/>
              <a:t>/</a:t>
            </a:r>
            <a:r>
              <a:rPr lang="zh-CN" altLang="en-US" sz="1800" dirty="0"/>
              <a:t>影像数据的读写，在图形渲染方面，提供了较多实用的接口，开发人员可充分定制地图的渲染效果。支持数据的投影处理以及一些常用的分析功能。</a:t>
            </a:r>
          </a:p>
          <a:p>
            <a:pPr algn="l"/>
            <a:r>
              <a:rPr lang="zh-CN" altLang="en-US" sz="1800" dirty="0"/>
              <a:t>主页：</a:t>
            </a:r>
            <a:r>
              <a:rPr lang="en-US" altLang="zh-CN" sz="1800" dirty="0"/>
              <a:t>http://dotspatial.codeplex.com</a:t>
            </a:r>
            <a:r>
              <a:rPr lang="en-US" altLang="zh-CN" sz="1800" dirty="0" smtClean="0"/>
              <a:t>/</a:t>
            </a:r>
          </a:p>
          <a:p>
            <a:pPr algn="l"/>
            <a:endParaRPr lang="en-US" altLang="zh-CN" sz="1800" dirty="0"/>
          </a:p>
          <a:p>
            <a:pPr marL="285750" indent="-285750" algn="l">
              <a:lnSpc>
                <a:spcPct val="150000"/>
              </a:lnSpc>
              <a:buFont typeface="Wingdings" panose="05000000000000000000" pitchFamily="2" charset="2"/>
              <a:buChar char="Ø"/>
            </a:pPr>
            <a:r>
              <a:rPr lang="en-US" altLang="zh-CN" sz="1800" b="1" dirty="0"/>
              <a:t>MapWindow 6</a:t>
            </a:r>
          </a:p>
          <a:p>
            <a:pPr algn="l"/>
            <a:r>
              <a:rPr lang="en-US" altLang="zh-CN" sz="1800" dirty="0"/>
              <a:t>MapWindow 6</a:t>
            </a:r>
            <a:r>
              <a:rPr lang="zh-CN" altLang="en-US" sz="1800" dirty="0"/>
              <a:t>是基于</a:t>
            </a:r>
            <a:r>
              <a:rPr lang="en-US" altLang="zh-CN" sz="1800" dirty="0"/>
              <a:t>DotSpatial</a:t>
            </a:r>
            <a:r>
              <a:rPr lang="zh-CN" altLang="en-US" sz="1800" dirty="0"/>
              <a:t>而构建的一套插件式桌面</a:t>
            </a:r>
            <a:r>
              <a:rPr lang="en-US" altLang="zh-CN" sz="1800" dirty="0"/>
              <a:t>GIS</a:t>
            </a:r>
            <a:r>
              <a:rPr lang="zh-CN" altLang="en-US" sz="1800" dirty="0"/>
              <a:t>系统。对于开发人员，可基于</a:t>
            </a:r>
            <a:r>
              <a:rPr lang="en-US" altLang="zh-CN" sz="1800" dirty="0"/>
              <a:t>DotSpatial</a:t>
            </a:r>
            <a:r>
              <a:rPr lang="zh-CN" altLang="en-US" sz="1800" dirty="0"/>
              <a:t>定制个性化的插件来扩展其功能。</a:t>
            </a:r>
          </a:p>
          <a:p>
            <a:pPr algn="l"/>
            <a:r>
              <a:rPr lang="en-US" altLang="zh-CN" sz="1800" dirty="0"/>
              <a:t>World Wind</a:t>
            </a:r>
          </a:p>
          <a:p>
            <a:pPr algn="l"/>
            <a:r>
              <a:rPr lang="en-US" altLang="zh-CN" sz="1800" dirty="0"/>
              <a:t>World Wind</a:t>
            </a:r>
            <a:r>
              <a:rPr lang="zh-CN" altLang="en-US" sz="1800" dirty="0"/>
              <a:t>是由</a:t>
            </a:r>
            <a:r>
              <a:rPr lang="en-US" altLang="zh-CN" sz="1800" dirty="0"/>
              <a:t>NASA</a:t>
            </a:r>
            <a:r>
              <a:rPr lang="zh-CN" altLang="en-US" sz="1800" dirty="0"/>
              <a:t>推出的三维</a:t>
            </a:r>
            <a:r>
              <a:rPr lang="en-US" altLang="zh-CN" sz="1800" dirty="0"/>
              <a:t>GIS</a:t>
            </a:r>
            <a:r>
              <a:rPr lang="zh-CN" altLang="en-US" sz="1800" dirty="0"/>
              <a:t>软件，背景可是相当厉害。适合大数据量的影响发布与三维可视化。</a:t>
            </a:r>
          </a:p>
          <a:p>
            <a:pPr algn="l"/>
            <a:r>
              <a:rPr lang="zh-CN" altLang="en-US" sz="1800" dirty="0"/>
              <a:t>主页：</a:t>
            </a:r>
            <a:r>
              <a:rPr lang="en-US" altLang="zh-CN" sz="1800" dirty="0"/>
              <a:t>http://</a:t>
            </a:r>
            <a:r>
              <a:rPr lang="en-US" altLang="zh-CN" sz="1800" dirty="0" smtClean="0"/>
              <a:t>worldwindcentral.com/wiki/Main_page</a:t>
            </a:r>
            <a:endParaRPr lang="en-US" altLang="zh-CN" sz="1800"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152886"/>
      </p:ext>
    </p:extLst>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3970318"/>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1800" b="1" dirty="0" smtClean="0"/>
              <a:t>SharpMap</a:t>
            </a:r>
            <a:endParaRPr lang="en-US" altLang="zh-CN" sz="1800" b="1" dirty="0"/>
          </a:p>
          <a:p>
            <a:pPr algn="l"/>
            <a:r>
              <a:rPr lang="en-US" altLang="zh-CN" sz="1800" dirty="0"/>
              <a:t>SharpMap</a:t>
            </a:r>
            <a:r>
              <a:rPr lang="zh-CN" altLang="en-US" sz="1800" dirty="0"/>
              <a:t>是一个基于</a:t>
            </a:r>
            <a:r>
              <a:rPr lang="en-US" altLang="zh-CN" sz="1800" dirty="0" err="1"/>
              <a:t>.net</a:t>
            </a:r>
            <a:r>
              <a:rPr lang="en-US" altLang="zh-CN" sz="1800" dirty="0"/>
              <a:t> 2.0</a:t>
            </a:r>
            <a:r>
              <a:rPr lang="zh-CN" altLang="en-US" sz="1800" dirty="0"/>
              <a:t>使用</a:t>
            </a:r>
            <a:r>
              <a:rPr lang="en-US" altLang="zh-CN" sz="1800" dirty="0"/>
              <a:t>C#</a:t>
            </a:r>
            <a:r>
              <a:rPr lang="zh-CN" altLang="en-US" sz="1800" dirty="0"/>
              <a:t>开发的</a:t>
            </a:r>
            <a:r>
              <a:rPr lang="en-US" altLang="zh-CN" sz="1800" dirty="0"/>
              <a:t>Map</a:t>
            </a:r>
            <a:r>
              <a:rPr lang="zh-CN" altLang="en-US" sz="1800" dirty="0"/>
              <a:t>渲染类库，可以渲染</a:t>
            </a:r>
            <a:r>
              <a:rPr lang="en-US" altLang="zh-CN" sz="1800" dirty="0"/>
              <a:t>ESRI Shape</a:t>
            </a:r>
            <a:r>
              <a:rPr lang="zh-CN" altLang="en-US" sz="1800" dirty="0"/>
              <a:t>、</a:t>
            </a:r>
            <a:r>
              <a:rPr lang="en-US" altLang="zh-CN" sz="1800" dirty="0" err="1"/>
              <a:t>PostGIS</a:t>
            </a:r>
            <a:r>
              <a:rPr lang="zh-CN" altLang="en-US" sz="1800" dirty="0"/>
              <a:t>、</a:t>
            </a:r>
            <a:r>
              <a:rPr lang="en-US" altLang="zh-CN" sz="1800" dirty="0"/>
              <a:t>MS SQL</a:t>
            </a:r>
            <a:r>
              <a:rPr lang="zh-CN" altLang="en-US" sz="1800" dirty="0"/>
              <a:t>等格式的</a:t>
            </a:r>
            <a:r>
              <a:rPr lang="en-US" altLang="zh-CN" sz="1800" dirty="0"/>
              <a:t>GIS</a:t>
            </a:r>
            <a:r>
              <a:rPr lang="zh-CN" altLang="en-US" sz="1800" dirty="0"/>
              <a:t>数据，通过扩展地图数据</a:t>
            </a:r>
            <a:r>
              <a:rPr lang="en-US" altLang="zh-CN" sz="1800" dirty="0"/>
              <a:t>Provider</a:t>
            </a:r>
            <a:r>
              <a:rPr lang="zh-CN" altLang="en-US" sz="1800" dirty="0"/>
              <a:t>，还可以支持其他格式，例如由其他作者开发的 </a:t>
            </a:r>
            <a:r>
              <a:rPr lang="en-US" altLang="zh-CN" sz="1800" dirty="0"/>
              <a:t>Oracle Spatial provider</a:t>
            </a:r>
            <a:r>
              <a:rPr lang="zh-CN" altLang="en-US" sz="1800" dirty="0"/>
              <a:t>。</a:t>
            </a:r>
            <a:r>
              <a:rPr lang="en-US" altLang="zh-CN" sz="1800" dirty="0" err="1"/>
              <a:t>SharpMap</a:t>
            </a:r>
            <a:r>
              <a:rPr lang="zh-CN" altLang="en-US" sz="1800" dirty="0"/>
              <a:t>可应用于桌面和</a:t>
            </a:r>
            <a:r>
              <a:rPr lang="en-US" altLang="zh-CN" sz="1800" dirty="0"/>
              <a:t>Web</a:t>
            </a:r>
            <a:r>
              <a:rPr lang="zh-CN" altLang="en-US" sz="1800" dirty="0"/>
              <a:t>程序。使用起来比较简单，占用资源少，对于简单地图功能，是不错的选择。</a:t>
            </a:r>
          </a:p>
          <a:p>
            <a:pPr algn="l"/>
            <a:r>
              <a:rPr lang="zh-CN" altLang="en-US" sz="1800" dirty="0"/>
              <a:t>主页：</a:t>
            </a:r>
            <a:r>
              <a:rPr lang="en-US" altLang="zh-CN" sz="1800" dirty="0"/>
              <a:t>http://sharpmap.codeplex.com</a:t>
            </a:r>
            <a:r>
              <a:rPr lang="en-US" altLang="zh-CN" sz="1800" dirty="0" smtClean="0"/>
              <a:t>/</a:t>
            </a:r>
          </a:p>
          <a:p>
            <a:pPr algn="l"/>
            <a:endParaRPr lang="en-US" altLang="zh-CN" sz="1800" dirty="0"/>
          </a:p>
          <a:p>
            <a:pPr marL="285750" indent="-285750" algn="l">
              <a:lnSpc>
                <a:spcPct val="150000"/>
              </a:lnSpc>
              <a:buFont typeface="Wingdings" panose="05000000000000000000" pitchFamily="2" charset="2"/>
              <a:buChar char="Ø"/>
            </a:pPr>
            <a:r>
              <a:rPr lang="en-US" altLang="zh-CN" sz="1800" b="1" dirty="0" err="1"/>
              <a:t>IGeospatial</a:t>
            </a:r>
            <a:endParaRPr lang="en-US" altLang="zh-CN" sz="1800" b="1" dirty="0"/>
          </a:p>
          <a:p>
            <a:pPr algn="l"/>
            <a:r>
              <a:rPr lang="en-US" altLang="zh-CN" sz="1800" dirty="0" err="1"/>
              <a:t>IGeospatial</a:t>
            </a:r>
            <a:r>
              <a:rPr lang="en-US" altLang="zh-CN" sz="1800" dirty="0"/>
              <a:t>-Open Geospatial Library</a:t>
            </a:r>
            <a:r>
              <a:rPr lang="zh-CN" altLang="en-US" sz="1800" dirty="0"/>
              <a:t>的目标是提供一个基于</a:t>
            </a:r>
            <a:r>
              <a:rPr lang="en-US" altLang="zh-CN" sz="1800" dirty="0"/>
              <a:t>.NET</a:t>
            </a:r>
            <a:r>
              <a:rPr lang="zh-CN" altLang="en-US" sz="1800" dirty="0"/>
              <a:t>框架的开源</a:t>
            </a:r>
            <a:r>
              <a:rPr lang="en-US" altLang="zh-CN" sz="1800" dirty="0"/>
              <a:t>GIS</a:t>
            </a:r>
            <a:r>
              <a:rPr lang="zh-CN" altLang="en-US" sz="1800" dirty="0"/>
              <a:t>开发库，实现多种</a:t>
            </a:r>
            <a:r>
              <a:rPr lang="en-US" altLang="zh-CN" sz="1800" dirty="0"/>
              <a:t>OGC</a:t>
            </a:r>
            <a:r>
              <a:rPr lang="zh-CN" altLang="en-US" sz="1800" dirty="0"/>
              <a:t>和</a:t>
            </a:r>
            <a:r>
              <a:rPr lang="en-US" altLang="zh-CN" sz="1800" dirty="0" err="1"/>
              <a:t>ISo</a:t>
            </a:r>
            <a:r>
              <a:rPr lang="zh-CN" altLang="en-US" sz="1800" dirty="0"/>
              <a:t>标准规范。目前正在将</a:t>
            </a:r>
            <a:r>
              <a:rPr lang="en-US" altLang="zh-CN" sz="1800" dirty="0"/>
              <a:t>JTS</a:t>
            </a:r>
            <a:r>
              <a:rPr lang="zh-CN" altLang="en-US" sz="1800" dirty="0"/>
              <a:t>的功能特性移植到</a:t>
            </a:r>
            <a:r>
              <a:rPr lang="en-US" altLang="zh-CN" sz="1800" dirty="0"/>
              <a:t>.NET</a:t>
            </a:r>
            <a:r>
              <a:rPr lang="zh-CN" altLang="en-US" sz="1800" dirty="0"/>
              <a:t>下。</a:t>
            </a:r>
          </a:p>
          <a:p>
            <a:pPr algn="l"/>
            <a:r>
              <a:rPr lang="zh-CN" altLang="en-US" sz="1800" dirty="0"/>
              <a:t>主页：</a:t>
            </a:r>
            <a:r>
              <a:rPr lang="en-US" altLang="zh-CN" sz="1800" dirty="0"/>
              <a:t>http://igeospatial.codeplex.com</a:t>
            </a:r>
            <a:r>
              <a:rPr lang="en-US" altLang="zh-CN" sz="1800" dirty="0" smtClean="0"/>
              <a:t>/</a:t>
            </a:r>
            <a:endParaRPr lang="en-US" altLang="zh-CN" sz="1800"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12951151"/>
      </p:ext>
    </p:extLst>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4247317"/>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1800" b="1" dirty="0"/>
              <a:t>OpenJump </a:t>
            </a:r>
          </a:p>
          <a:p>
            <a:pPr algn="l"/>
            <a:r>
              <a:rPr lang="en-US" altLang="zh-CN" sz="1800" dirty="0"/>
              <a:t>OpenJump</a:t>
            </a:r>
            <a:r>
              <a:rPr lang="zh-CN" altLang="en-US" sz="1800" dirty="0"/>
              <a:t>是用</a:t>
            </a:r>
            <a:r>
              <a:rPr lang="en-US" altLang="zh-CN" sz="1800" dirty="0"/>
              <a:t>Java</a:t>
            </a:r>
            <a:r>
              <a:rPr lang="zh-CN" altLang="en-US" sz="1800" dirty="0"/>
              <a:t>开发的一个桌面</a:t>
            </a:r>
            <a:r>
              <a:rPr lang="en-US" altLang="zh-CN" sz="1800" dirty="0"/>
              <a:t>GIS</a:t>
            </a:r>
            <a:r>
              <a:rPr lang="zh-CN" altLang="en-US" sz="1800" dirty="0"/>
              <a:t>，能够读写</a:t>
            </a:r>
            <a:r>
              <a:rPr lang="en-US" altLang="zh-CN" sz="1800" dirty="0" err="1"/>
              <a:t>shapefile</a:t>
            </a:r>
            <a:r>
              <a:rPr lang="zh-CN" altLang="en-US" sz="1800" dirty="0"/>
              <a:t>和简单</a:t>
            </a:r>
            <a:r>
              <a:rPr lang="en-US" altLang="zh-CN" sz="1800" dirty="0"/>
              <a:t>GML</a:t>
            </a:r>
            <a:r>
              <a:rPr lang="zh-CN" altLang="en-US" sz="1800" dirty="0"/>
              <a:t>文件，在图形</a:t>
            </a:r>
            <a:r>
              <a:rPr lang="en-US" altLang="zh-CN" sz="1800" dirty="0"/>
              <a:t>/</a:t>
            </a:r>
            <a:r>
              <a:rPr lang="zh-CN" altLang="en-US" sz="1800" dirty="0"/>
              <a:t>属性编辑功能上十分完善，能够进行一些常用的空间分析（拓扑、叠置等）。并支持来自</a:t>
            </a:r>
            <a:r>
              <a:rPr lang="en-US" altLang="zh-CN" sz="1800" dirty="0"/>
              <a:t>WFS</a:t>
            </a:r>
            <a:r>
              <a:rPr lang="zh-CN" altLang="en-US" sz="1800" dirty="0"/>
              <a:t>和</a:t>
            </a:r>
            <a:r>
              <a:rPr lang="en-US" altLang="zh-CN" sz="1800" dirty="0"/>
              <a:t>WMS Web Service</a:t>
            </a:r>
            <a:r>
              <a:rPr lang="zh-CN" altLang="en-US" sz="1800" dirty="0"/>
              <a:t>的数据，对于栅格影像数据的支持较为有限。在读取大文件数据时比较吃紧，并且在地图投影处理上也稍显捉襟见肘。</a:t>
            </a:r>
          </a:p>
          <a:p>
            <a:pPr algn="l"/>
            <a:r>
              <a:rPr lang="zh-CN" altLang="en-US" sz="1800" dirty="0"/>
              <a:t>主页：</a:t>
            </a:r>
            <a:r>
              <a:rPr lang="en-US" altLang="zh-CN" sz="1800" dirty="0"/>
              <a:t>http://www.openjump.org</a:t>
            </a:r>
            <a:r>
              <a:rPr lang="en-US" altLang="zh-CN" sz="1800" dirty="0" smtClean="0"/>
              <a:t>/</a:t>
            </a:r>
          </a:p>
          <a:p>
            <a:pPr algn="l"/>
            <a:endParaRPr lang="en-US" altLang="zh-CN" sz="1800" dirty="0"/>
          </a:p>
          <a:p>
            <a:pPr marL="285750" indent="-285750" algn="l">
              <a:lnSpc>
                <a:spcPct val="150000"/>
              </a:lnSpc>
              <a:buFont typeface="Wingdings" panose="05000000000000000000" pitchFamily="2" charset="2"/>
              <a:buChar char="Ø"/>
            </a:pPr>
            <a:r>
              <a:rPr lang="en-US" altLang="zh-CN" sz="1800" b="1" dirty="0"/>
              <a:t>Sextante</a:t>
            </a:r>
          </a:p>
          <a:p>
            <a:pPr algn="l"/>
            <a:r>
              <a:rPr lang="en-US" altLang="zh-CN" sz="1800" dirty="0"/>
              <a:t>Sextante</a:t>
            </a:r>
            <a:r>
              <a:rPr lang="zh-CN" altLang="en-US" sz="1800" dirty="0"/>
              <a:t>是一个空间数据分析库，包含</a:t>
            </a:r>
            <a:r>
              <a:rPr lang="en-US" altLang="zh-CN" sz="1800" dirty="0"/>
              <a:t>java</a:t>
            </a:r>
            <a:r>
              <a:rPr lang="zh-CN" altLang="en-US" sz="1800" dirty="0"/>
              <a:t>和</a:t>
            </a:r>
            <a:r>
              <a:rPr lang="en-US" altLang="zh-CN" sz="1800" dirty="0"/>
              <a:t>python</a:t>
            </a:r>
            <a:r>
              <a:rPr lang="zh-CN" altLang="en-US" sz="1800" dirty="0"/>
              <a:t>两个版本，</a:t>
            </a:r>
            <a:r>
              <a:rPr lang="en-US" altLang="zh-CN" sz="1800" dirty="0"/>
              <a:t>Sextante</a:t>
            </a:r>
            <a:r>
              <a:rPr lang="zh-CN" altLang="en-US" sz="1800" dirty="0"/>
              <a:t>中有三百多个栅格</a:t>
            </a:r>
            <a:r>
              <a:rPr lang="en-US" altLang="zh-CN" sz="1800" dirty="0"/>
              <a:t>/</a:t>
            </a:r>
            <a:r>
              <a:rPr lang="zh-CN" altLang="en-US" sz="1800" dirty="0"/>
              <a:t>矢量处理算法，能够轻易地与</a:t>
            </a:r>
            <a:r>
              <a:rPr lang="en-US" altLang="zh-CN" sz="1800" dirty="0"/>
              <a:t>Java</a:t>
            </a:r>
            <a:r>
              <a:rPr lang="zh-CN" altLang="en-US" sz="1800" dirty="0"/>
              <a:t>开源</a:t>
            </a:r>
            <a:r>
              <a:rPr lang="en-US" altLang="zh-CN" sz="1800" dirty="0"/>
              <a:t>GIS</a:t>
            </a:r>
            <a:r>
              <a:rPr lang="zh-CN" altLang="en-US" sz="1800" dirty="0"/>
              <a:t>（如</a:t>
            </a:r>
            <a:r>
              <a:rPr lang="en-US" altLang="zh-CN" sz="1800" dirty="0" err="1"/>
              <a:t>gvSIG</a:t>
            </a:r>
            <a:r>
              <a:rPr lang="zh-CN" altLang="en-US" sz="1800" dirty="0"/>
              <a:t>、</a:t>
            </a:r>
            <a:r>
              <a:rPr lang="en-US" altLang="zh-CN" sz="1800" dirty="0" err="1"/>
              <a:t>OpenJump</a:t>
            </a:r>
            <a:r>
              <a:rPr lang="zh-CN" altLang="en-US" sz="1800" dirty="0"/>
              <a:t>）、商业</a:t>
            </a:r>
            <a:r>
              <a:rPr lang="en-US" altLang="zh-CN" sz="1800" dirty="0"/>
              <a:t>GIS</a:t>
            </a:r>
            <a:r>
              <a:rPr lang="zh-CN" altLang="en-US" sz="1800" dirty="0"/>
              <a:t>（</a:t>
            </a:r>
            <a:r>
              <a:rPr lang="en-US" altLang="zh-CN" sz="1800" dirty="0"/>
              <a:t>ArcGIS</a:t>
            </a:r>
            <a:r>
              <a:rPr lang="zh-CN" altLang="en-US" sz="1800" dirty="0"/>
              <a:t>）和其它非</a:t>
            </a:r>
            <a:r>
              <a:rPr lang="en-US" altLang="zh-CN" sz="1800" dirty="0"/>
              <a:t>GIS</a:t>
            </a:r>
            <a:r>
              <a:rPr lang="zh-CN" altLang="en-US" sz="1800" dirty="0"/>
              <a:t>工具（</a:t>
            </a:r>
            <a:r>
              <a:rPr lang="en-US" altLang="zh-CN" sz="1800" dirty="0"/>
              <a:t>52N WPS server</a:t>
            </a:r>
            <a:r>
              <a:rPr lang="zh-CN" altLang="en-US" sz="1800" dirty="0"/>
              <a:t>、</a:t>
            </a:r>
            <a:r>
              <a:rPr lang="en-US" altLang="zh-CN" sz="1800" dirty="0"/>
              <a:t>spatial ETL </a:t>
            </a:r>
            <a:r>
              <a:rPr lang="en-US" altLang="zh-CN" sz="1800" dirty="0" err="1"/>
              <a:t>Talend</a:t>
            </a:r>
            <a:r>
              <a:rPr lang="zh-CN" altLang="en-US" sz="1800" dirty="0"/>
              <a:t>）集成使用，其</a:t>
            </a:r>
            <a:r>
              <a:rPr lang="en-US" altLang="zh-CN" sz="1800" dirty="0"/>
              <a:t>Python</a:t>
            </a:r>
            <a:r>
              <a:rPr lang="zh-CN" altLang="en-US" sz="1800" dirty="0"/>
              <a:t>版本还可在</a:t>
            </a:r>
            <a:r>
              <a:rPr lang="en-US" altLang="zh-CN" sz="1800" dirty="0"/>
              <a:t>QGIS</a:t>
            </a:r>
            <a:r>
              <a:rPr lang="zh-CN" altLang="en-US" sz="1800" dirty="0"/>
              <a:t>上使用。</a:t>
            </a:r>
          </a:p>
          <a:p>
            <a:pPr algn="l"/>
            <a:r>
              <a:rPr lang="zh-CN" altLang="en-US" sz="1800" dirty="0"/>
              <a:t>主页：</a:t>
            </a:r>
            <a:r>
              <a:rPr lang="en-US" altLang="zh-CN" sz="1800" dirty="0"/>
              <a:t>http://www.sextantegis.com</a:t>
            </a:r>
            <a:r>
              <a:rPr lang="en-US" altLang="zh-CN" sz="1800" dirty="0" smtClean="0"/>
              <a:t>/</a:t>
            </a:r>
            <a:endParaRPr lang="en-US" altLang="zh-CN" sz="1800"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4729032"/>
      </p:ext>
    </p:extLst>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5" name="TextBox 4"/>
          <p:cNvSpPr txBox="1"/>
          <p:nvPr/>
        </p:nvSpPr>
        <p:spPr>
          <a:xfrm>
            <a:off x="549275" y="1628800"/>
            <a:ext cx="8089399" cy="4385816"/>
          </a:xfrm>
          <a:prstGeom prst="rect">
            <a:avLst/>
          </a:prstGeom>
          <a:noFill/>
        </p:spPr>
        <p:txBody>
          <a:bodyPr wrap="square" rtlCol="0">
            <a:spAutoFit/>
          </a:bodyPr>
          <a:lstStyle/>
          <a:p>
            <a:pPr marL="285750" indent="-285750" algn="l">
              <a:lnSpc>
                <a:spcPct val="150000"/>
              </a:lnSpc>
              <a:buFont typeface="Wingdings" panose="05000000000000000000" pitchFamily="2" charset="2"/>
              <a:buChar char="Ø"/>
            </a:pPr>
            <a:r>
              <a:rPr lang="en-US" altLang="zh-CN" sz="1800" b="1" dirty="0" smtClean="0"/>
              <a:t>ILWIS</a:t>
            </a:r>
            <a:endParaRPr lang="en-US" altLang="zh-CN" sz="1800" b="1" dirty="0"/>
          </a:p>
          <a:p>
            <a:pPr algn="l"/>
            <a:r>
              <a:rPr lang="en-US" altLang="zh-CN" sz="1800" dirty="0"/>
              <a:t>ILWIS(Integrated Land and Water Information System</a:t>
            </a:r>
            <a:r>
              <a:rPr lang="zh-CN" altLang="en-US" sz="1800" dirty="0"/>
              <a:t>，陆地水体信息集成系统</a:t>
            </a:r>
            <a:r>
              <a:rPr lang="en-US" altLang="zh-CN" sz="1800" dirty="0"/>
              <a:t>)</a:t>
            </a:r>
            <a:r>
              <a:rPr lang="zh-CN" altLang="en-US" sz="1800" dirty="0"/>
              <a:t>是一款功能全面的开源</a:t>
            </a:r>
            <a:r>
              <a:rPr lang="en-US" altLang="zh-CN" sz="1800" dirty="0"/>
              <a:t>GIS/</a:t>
            </a:r>
            <a:r>
              <a:rPr lang="zh-CN" altLang="en-US" sz="1800" dirty="0"/>
              <a:t>遥感软件，能够处理矢量和栅格数据，具备数字化、编辑、分析、显示以及地图发布等功能。</a:t>
            </a:r>
            <a:r>
              <a:rPr lang="en-US" altLang="zh-CN" sz="1800" dirty="0"/>
              <a:t>ILWIS</a:t>
            </a:r>
            <a:r>
              <a:rPr lang="zh-CN" altLang="en-US" sz="1800" dirty="0"/>
              <a:t>最早由荷兰的国际地球信息和地球观测研究所（</a:t>
            </a:r>
            <a:r>
              <a:rPr lang="en-US" altLang="zh-CN" sz="1800" dirty="0"/>
              <a:t>ITC </a:t>
            </a:r>
            <a:r>
              <a:rPr lang="en-US" altLang="zh-CN" sz="1800" dirty="0" err="1"/>
              <a:t>Enschede</a:t>
            </a:r>
            <a:r>
              <a:rPr lang="zh-CN" altLang="en-US" sz="1800" dirty="0"/>
              <a:t>）开发并发布，早期用户为该机构的研究者与学生们。</a:t>
            </a:r>
            <a:r>
              <a:rPr lang="en-US" altLang="zh-CN" sz="1800" dirty="0"/>
              <a:t>2007</a:t>
            </a:r>
            <a:r>
              <a:rPr lang="zh-CN" altLang="en-US" sz="1800" dirty="0"/>
              <a:t>年</a:t>
            </a:r>
            <a:r>
              <a:rPr lang="en-US" altLang="zh-CN" sz="1800" dirty="0"/>
              <a:t>7</a:t>
            </a:r>
            <a:r>
              <a:rPr lang="zh-CN" altLang="en-US" sz="1800" dirty="0"/>
              <a:t>月</a:t>
            </a:r>
            <a:r>
              <a:rPr lang="en-US" altLang="zh-CN" sz="1800" dirty="0"/>
              <a:t>1</a:t>
            </a:r>
            <a:r>
              <a:rPr lang="zh-CN" altLang="en-US" sz="1800" dirty="0"/>
              <a:t>日以来，</a:t>
            </a:r>
            <a:r>
              <a:rPr lang="en-US" altLang="zh-CN" sz="1800" dirty="0"/>
              <a:t>ILWIS</a:t>
            </a:r>
            <a:r>
              <a:rPr lang="zh-CN" altLang="en-US" sz="1800" dirty="0"/>
              <a:t>采用</a:t>
            </a:r>
            <a:r>
              <a:rPr lang="en-US" altLang="zh-CN" sz="1800" dirty="0"/>
              <a:t>GNU GPL</a:t>
            </a:r>
            <a:r>
              <a:rPr lang="zh-CN" altLang="en-US" sz="1800" dirty="0"/>
              <a:t>协议正式发布为一款自由软件，目前最新版本为</a:t>
            </a:r>
            <a:r>
              <a:rPr lang="en-US" altLang="zh-CN" sz="1800" dirty="0"/>
              <a:t>3.8.1</a:t>
            </a:r>
            <a:r>
              <a:rPr lang="zh-CN" altLang="en-US" sz="1800" dirty="0"/>
              <a:t>。</a:t>
            </a:r>
          </a:p>
          <a:p>
            <a:pPr algn="l"/>
            <a:r>
              <a:rPr lang="zh-CN" altLang="en-US" sz="1800" dirty="0"/>
              <a:t>主页：</a:t>
            </a:r>
            <a:r>
              <a:rPr lang="en-US" altLang="zh-CN" sz="1800" dirty="0"/>
              <a:t>http://www.ilwis.org</a:t>
            </a:r>
            <a:r>
              <a:rPr lang="en-US" altLang="zh-CN" sz="1800" dirty="0" smtClean="0"/>
              <a:t>/</a:t>
            </a:r>
          </a:p>
          <a:p>
            <a:pPr marL="285750" indent="-285750" algn="l">
              <a:lnSpc>
                <a:spcPct val="150000"/>
              </a:lnSpc>
              <a:buFont typeface="Wingdings" panose="05000000000000000000" pitchFamily="2" charset="2"/>
              <a:buChar char="Ø"/>
            </a:pPr>
            <a:r>
              <a:rPr lang="en-US" altLang="zh-CN" sz="1800" b="1" dirty="0"/>
              <a:t>GRASS GIS</a:t>
            </a:r>
          </a:p>
          <a:p>
            <a:pPr algn="l"/>
            <a:r>
              <a:rPr lang="zh-CN" altLang="en-US" sz="1800" dirty="0"/>
              <a:t>源于</a:t>
            </a:r>
            <a:r>
              <a:rPr lang="en-US" altLang="zh-CN" sz="1800" dirty="0"/>
              <a:t>1982</a:t>
            </a:r>
            <a:r>
              <a:rPr lang="zh-CN" altLang="en-US" sz="1800" dirty="0"/>
              <a:t>年美国军方（陆军工程兵团的一个分支</a:t>
            </a:r>
            <a:r>
              <a:rPr lang="en-US" altLang="zh-CN" sz="1800" dirty="0"/>
              <a:t>——</a:t>
            </a:r>
            <a:r>
              <a:rPr lang="zh-CN" altLang="en-US" sz="1800" dirty="0"/>
              <a:t>美国陆军建筑工程研究实验室）的实际应用，重量级的开源桌面</a:t>
            </a:r>
            <a:r>
              <a:rPr lang="en-US" altLang="zh-CN" sz="1800" dirty="0"/>
              <a:t>GIS</a:t>
            </a:r>
            <a:r>
              <a:rPr lang="zh-CN" altLang="en-US" sz="1800" dirty="0"/>
              <a:t>软件。分析功能强悍，但界面简陋，很多操作是以命令的方式运行的，喜欢命令式操作的朋友可以尽情享受。</a:t>
            </a:r>
            <a:br>
              <a:rPr lang="zh-CN" altLang="en-US" sz="1800" dirty="0"/>
            </a:br>
            <a:r>
              <a:rPr lang="zh-CN" altLang="en-US" sz="1800" dirty="0"/>
              <a:t>主页：</a:t>
            </a:r>
            <a:r>
              <a:rPr lang="en-US" altLang="zh-CN" sz="1800" dirty="0"/>
              <a:t>http://grass.fbk.eu/index.php</a:t>
            </a:r>
          </a:p>
          <a:p>
            <a:pPr algn="l" fontAlgn="b">
              <a:lnSpc>
                <a:spcPct val="150000"/>
              </a:lnSpc>
            </a:pPr>
            <a:endParaRPr lang="en-US" altLang="zh-CN" sz="1800" dirty="0"/>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5998529"/>
      </p:ext>
    </p:extLst>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r>
              <a:rPr kumimoji="0" lang="en-US" altLang="zh-CN" sz="3200"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开源</a:t>
            </a:r>
            <a:r>
              <a:rPr kumimoji="0" lang="en-US" altLang="zh-CN"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GIS</a:t>
            </a:r>
            <a:r>
              <a:rPr kumimoji="0" lang="zh-CN" altLang="en-US" b="1" i="0" u="none" strike="noStrike" kern="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rPr>
              <a:t>软件</a:t>
            </a:r>
            <a:endParaRPr kumimoji="0" lang="zh-CN" altLang="en-US" sz="32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0949" y="6474822"/>
            <a:ext cx="3738813" cy="33855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rPr>
              <a:t>http</a:t>
            </a:r>
            <a:r>
              <a:rPr kumimoji="0" lang="en-US" altLang="zh-CN" sz="1600" b="0" i="0" u="none" strike="noStrike" kern="0" cap="none" spc="0" normalizeH="0" baseline="0" noProof="0" dirty="0">
                <a:ln>
                  <a:noFill/>
                </a:ln>
                <a:solidFill>
                  <a:sysClr val="windowText" lastClr="000000"/>
                </a:solidFill>
                <a:effectLst/>
                <a:uLnTx/>
                <a:uFillTx/>
              </a:rPr>
              <a:t>://blog.csdn.net/gisshixisheng</a:t>
            </a:r>
            <a:endParaRPr kumimoji="0" lang="zh-CN" altLang="en-US" sz="1600" b="0" i="0" u="none" strike="noStrike" kern="0" cap="none" spc="0" normalizeH="0" baseline="0" noProof="0" dirty="0">
              <a:ln>
                <a:noFill/>
              </a:ln>
              <a:solidFill>
                <a:srgbClr val="E7E6E6">
                  <a:lumMod val="50000"/>
                </a:srgbClr>
              </a:solidFill>
              <a:effectLst/>
              <a:uLnTx/>
              <a:uFillTx/>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798" y="1128574"/>
            <a:ext cx="7740352" cy="5377607"/>
          </a:xfrm>
          <a:prstGeom prst="rect">
            <a:avLst/>
          </a:prstGeom>
        </p:spPr>
      </p:pic>
    </p:spTree>
    <p:extLst>
      <p:ext uri="{BB962C8B-B14F-4D97-AF65-F5344CB8AC3E}">
        <p14:creationId xmlns:p14="http://schemas.microsoft.com/office/powerpoint/2010/main" val="3110791012"/>
      </p:ext>
    </p:extLst>
  </p:cSld>
  <p:clrMapOvr>
    <a:masterClrMapping/>
  </p:clrMapOvr>
  <p:transition>
    <p:rand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44195" y="376599"/>
            <a:ext cx="8908478" cy="6364769"/>
            <a:chOff x="35496" y="368300"/>
            <a:chExt cx="8908478" cy="6364769"/>
          </a:xfrm>
        </p:grpSpPr>
        <p:sp>
          <p:nvSpPr>
            <p:cNvPr id="5" name="矩形 4"/>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a:solidFill>
                    <a:srgbClr val="FFFFFF"/>
                  </a:solidFill>
                  <a:latin typeface="微软雅黑" panose="020B0503020204020204" pitchFamily="34" charset="-122"/>
                  <a:ea typeface="微软雅黑" panose="020B0503020204020204" pitchFamily="34" charset="-122"/>
                </a:rPr>
                <a:t>发展趋势</a:t>
              </a:r>
            </a:p>
          </p:txBody>
        </p:sp>
        <p:pic>
          <p:nvPicPr>
            <p:cNvPr id="6"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914" b="20442"/>
            <a:stretch/>
          </p:blipFill>
          <p:spPr bwMode="auto">
            <a:xfrm>
              <a:off x="7610475" y="6228595"/>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2"/>
            <p:cNvSpPr txBox="1"/>
            <p:nvPr/>
          </p:nvSpPr>
          <p:spPr>
            <a:xfrm>
              <a:off x="35496" y="6394515"/>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pSp>
      <p:sp>
        <p:nvSpPr>
          <p:cNvPr id="8" name="Rectangle 3"/>
          <p:cNvSpPr>
            <a:spLocks noGrp="1" noChangeArrowheads="1"/>
          </p:cNvSpPr>
          <p:nvPr>
            <p:ph type="body" idx="1"/>
          </p:nvPr>
        </p:nvSpPr>
        <p:spPr>
          <a:xfrm>
            <a:off x="685800" y="1700808"/>
            <a:ext cx="8134672" cy="4536085"/>
          </a:xfrm>
        </p:spPr>
        <p:txBody>
          <a:bodyPr/>
          <a:lstStyle/>
          <a:p>
            <a:pPr marL="0" lvl="1" indent="0">
              <a:lnSpc>
                <a:spcPct val="150000"/>
              </a:lnSpc>
              <a:spcBef>
                <a:spcPts val="0"/>
              </a:spcBef>
              <a:buNone/>
            </a:pPr>
            <a:r>
              <a:rPr lang="en-US" altLang="zh-CN" sz="1600" b="1" dirty="0" smtClean="0">
                <a:latin typeface="+mj-ea"/>
                <a:ea typeface="+mj-ea"/>
              </a:rPr>
              <a:t>1</a:t>
            </a:r>
            <a:r>
              <a:rPr lang="zh-CN" altLang="en-US" sz="1600" b="1" dirty="0" smtClean="0">
                <a:latin typeface="+mj-ea"/>
                <a:ea typeface="+mj-ea"/>
              </a:rPr>
              <a:t>）数据的开放</a:t>
            </a:r>
            <a:endParaRPr lang="en-US" altLang="zh-CN" sz="1600" b="1" dirty="0" smtClean="0">
              <a:latin typeface="+mj-ea"/>
              <a:ea typeface="+mj-ea"/>
            </a:endParaRPr>
          </a:p>
          <a:p>
            <a:pPr marL="0" lvl="1" indent="0">
              <a:lnSpc>
                <a:spcPct val="150000"/>
              </a:lnSpc>
              <a:spcBef>
                <a:spcPts val="0"/>
              </a:spcBef>
              <a:buNone/>
            </a:pPr>
            <a:r>
              <a:rPr lang="en-US" altLang="zh-CN" sz="1600" b="1" dirty="0" smtClean="0">
                <a:latin typeface="+mj-ea"/>
                <a:ea typeface="+mj-ea"/>
              </a:rPr>
              <a:t>2</a:t>
            </a:r>
            <a:r>
              <a:rPr lang="zh-CN" altLang="en-US" sz="1600" b="1" dirty="0" smtClean="0">
                <a:latin typeface="+mj-ea"/>
                <a:ea typeface="+mj-ea"/>
              </a:rPr>
              <a:t>）分析</a:t>
            </a:r>
            <a:r>
              <a:rPr lang="en-US" altLang="zh-CN" sz="1600" b="1" dirty="0" smtClean="0">
                <a:latin typeface="+mj-ea"/>
                <a:ea typeface="+mj-ea"/>
              </a:rPr>
              <a:t>/</a:t>
            </a:r>
            <a:r>
              <a:rPr lang="zh-CN" altLang="en-US" sz="1600" b="1" dirty="0" smtClean="0">
                <a:latin typeface="+mj-ea"/>
                <a:ea typeface="+mj-ea"/>
              </a:rPr>
              <a:t>计算的云端</a:t>
            </a:r>
            <a:endParaRPr lang="en-US" altLang="zh-CN" sz="1600" b="1" dirty="0" smtClean="0">
              <a:latin typeface="+mj-ea"/>
              <a:ea typeface="+mj-ea"/>
            </a:endParaRPr>
          </a:p>
          <a:p>
            <a:pPr marL="0" lvl="1" indent="0">
              <a:lnSpc>
                <a:spcPct val="150000"/>
              </a:lnSpc>
              <a:spcBef>
                <a:spcPts val="0"/>
              </a:spcBef>
              <a:buNone/>
            </a:pPr>
            <a:r>
              <a:rPr lang="en-US" altLang="zh-CN" sz="1600" b="1" dirty="0" smtClean="0">
                <a:latin typeface="+mj-ea"/>
                <a:ea typeface="+mj-ea"/>
              </a:rPr>
              <a:t>3</a:t>
            </a:r>
            <a:r>
              <a:rPr lang="zh-CN" altLang="en-US" sz="1600" b="1" dirty="0" smtClean="0">
                <a:latin typeface="+mj-ea"/>
                <a:ea typeface="+mj-ea"/>
              </a:rPr>
              <a:t>）服务已是昨日黄花，解决方案是方向</a:t>
            </a:r>
            <a:endParaRPr lang="en-US" altLang="zh-CN" sz="1600" b="1" dirty="0" smtClean="0">
              <a:latin typeface="+mj-ea"/>
              <a:ea typeface="+mj-ea"/>
            </a:endParaRPr>
          </a:p>
          <a:p>
            <a:pPr marL="0" lvl="1" indent="0">
              <a:lnSpc>
                <a:spcPct val="150000"/>
              </a:lnSpc>
              <a:spcBef>
                <a:spcPts val="0"/>
              </a:spcBef>
              <a:buNone/>
            </a:pPr>
            <a:r>
              <a:rPr lang="en-US" altLang="zh-CN" sz="1600" b="1" dirty="0" smtClean="0">
                <a:latin typeface="+mj-ea"/>
                <a:ea typeface="+mj-ea"/>
              </a:rPr>
              <a:t>4</a:t>
            </a:r>
            <a:r>
              <a:rPr lang="zh-CN" altLang="en-US" sz="1600" b="1" dirty="0" smtClean="0">
                <a:latin typeface="+mj-ea"/>
                <a:ea typeface="+mj-ea"/>
              </a:rPr>
              <a:t>）并购整合</a:t>
            </a:r>
            <a:endParaRPr lang="en-US" altLang="zh-CN" sz="1600" b="1" dirty="0" smtClean="0">
              <a:latin typeface="+mj-ea"/>
              <a:ea typeface="+mj-ea"/>
            </a:endParaRPr>
          </a:p>
          <a:p>
            <a:pPr marL="0" lvl="1" indent="0">
              <a:lnSpc>
                <a:spcPct val="150000"/>
              </a:lnSpc>
              <a:spcBef>
                <a:spcPts val="0"/>
              </a:spcBef>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mj-ea"/>
                <a:ea typeface="+mj-ea"/>
              </a:rPr>
              <a:t>技术或者市场为导向的收购</a:t>
            </a:r>
            <a:endParaRPr lang="en-US" altLang="zh-CN" sz="1600" dirty="0" smtClean="0">
              <a:latin typeface="+mj-ea"/>
              <a:ea typeface="+mj-ea"/>
            </a:endParaRPr>
          </a:p>
          <a:p>
            <a:pPr marL="0" lvl="1" indent="0">
              <a:lnSpc>
                <a:spcPct val="150000"/>
              </a:lnSpc>
              <a:spcBef>
                <a:spcPts val="0"/>
              </a:spcBef>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mj-ea"/>
                <a:ea typeface="+mj-ea"/>
              </a:rPr>
              <a:t>信息行业的并购或投资</a:t>
            </a:r>
            <a:endParaRPr lang="en-US" altLang="zh-CN" sz="1600" dirty="0" smtClean="0">
              <a:latin typeface="+mj-ea"/>
              <a:ea typeface="+mj-ea"/>
            </a:endParaRPr>
          </a:p>
          <a:p>
            <a:pPr marL="0" lvl="1" indent="0">
              <a:lnSpc>
                <a:spcPct val="150000"/>
              </a:lnSpc>
              <a:spcBef>
                <a:spcPts val="0"/>
              </a:spcBef>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mj-ea"/>
                <a:ea typeface="+mj-ea"/>
              </a:rPr>
              <a:t>方案为导向的并购或投资</a:t>
            </a:r>
            <a:endParaRPr lang="en-US" altLang="zh-CN" sz="1600" dirty="0" smtClean="0">
              <a:latin typeface="+mj-ea"/>
              <a:ea typeface="+mj-ea"/>
            </a:endParaRPr>
          </a:p>
          <a:p>
            <a:pPr marL="0" lvl="1" indent="0">
              <a:lnSpc>
                <a:spcPct val="150000"/>
              </a:lnSpc>
              <a:spcBef>
                <a:spcPts val="0"/>
              </a:spcBef>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mj-ea"/>
                <a:ea typeface="+mj-ea"/>
              </a:rPr>
              <a:t>竞争对手合作</a:t>
            </a:r>
            <a:endParaRPr lang="en-US" altLang="zh-CN" sz="1600" dirty="0" smtClean="0">
              <a:latin typeface="+mj-ea"/>
              <a:ea typeface="+mj-ea"/>
            </a:endParaRPr>
          </a:p>
          <a:p>
            <a:pPr marL="0" lvl="1" indent="0">
              <a:lnSpc>
                <a:spcPct val="150000"/>
              </a:lnSpc>
              <a:spcBef>
                <a:spcPts val="0"/>
              </a:spcBef>
              <a:buNone/>
            </a:pPr>
            <a:r>
              <a:rPr lang="en-US" altLang="zh-CN" sz="1600" dirty="0">
                <a:latin typeface="+mj-ea"/>
                <a:ea typeface="+mj-ea"/>
              </a:rPr>
              <a:t> </a:t>
            </a:r>
            <a:r>
              <a:rPr lang="en-US" altLang="zh-CN" sz="1600" dirty="0" smtClean="0">
                <a:latin typeface="+mj-ea"/>
                <a:ea typeface="+mj-ea"/>
              </a:rPr>
              <a:t>  </a:t>
            </a:r>
            <a:r>
              <a:rPr lang="zh-CN" altLang="en-US" sz="1600" dirty="0" smtClean="0">
                <a:latin typeface="+mj-ea"/>
                <a:ea typeface="+mj-ea"/>
              </a:rPr>
              <a:t>收购产品代理商</a:t>
            </a:r>
            <a:endParaRPr lang="en-US" altLang="zh-CN" sz="1600" dirty="0" smtClean="0">
              <a:latin typeface="+mj-ea"/>
              <a:ea typeface="+mj-ea"/>
            </a:endParaRPr>
          </a:p>
          <a:p>
            <a:pPr marL="0" lvl="1" indent="0">
              <a:lnSpc>
                <a:spcPct val="150000"/>
              </a:lnSpc>
              <a:spcBef>
                <a:spcPts val="0"/>
              </a:spcBef>
              <a:buNone/>
            </a:pPr>
            <a:r>
              <a:rPr lang="en-US" altLang="zh-CN" sz="1600" b="1" dirty="0" smtClean="0">
                <a:latin typeface="+mj-ea"/>
                <a:ea typeface="+mj-ea"/>
              </a:rPr>
              <a:t>5</a:t>
            </a:r>
            <a:r>
              <a:rPr lang="zh-CN" altLang="en-US" sz="1600" b="1" dirty="0" smtClean="0">
                <a:latin typeface="+mj-ea"/>
                <a:ea typeface="+mj-ea"/>
              </a:rPr>
              <a:t>）技术融合</a:t>
            </a:r>
            <a:endParaRPr lang="en-US" altLang="zh-CN" sz="1600" b="1" dirty="0" smtClean="0">
              <a:latin typeface="+mj-ea"/>
              <a:ea typeface="+mj-ea"/>
            </a:endParaRPr>
          </a:p>
          <a:p>
            <a:pPr marL="0" lvl="1" indent="0">
              <a:lnSpc>
                <a:spcPct val="150000"/>
              </a:lnSpc>
              <a:spcBef>
                <a:spcPts val="0"/>
              </a:spcBef>
              <a:buNone/>
            </a:pPr>
            <a:r>
              <a:rPr lang="en-US" altLang="zh-CN" sz="1600" b="1" dirty="0" smtClean="0">
                <a:latin typeface="+mj-ea"/>
                <a:ea typeface="+mj-ea"/>
              </a:rPr>
              <a:t>6</a:t>
            </a:r>
            <a:r>
              <a:rPr lang="zh-CN" altLang="en-US" sz="1600" b="1" dirty="0" smtClean="0">
                <a:latin typeface="+mj-ea"/>
                <a:ea typeface="+mj-ea"/>
              </a:rPr>
              <a:t>）效率优先</a:t>
            </a:r>
            <a:endParaRPr lang="en-US" altLang="zh-CN" sz="1600" b="1" dirty="0" smtClean="0">
              <a:latin typeface="+mj-ea"/>
              <a:ea typeface="+mj-ea"/>
            </a:endParaRPr>
          </a:p>
          <a:p>
            <a:pPr marL="0" lvl="1" indent="0">
              <a:lnSpc>
                <a:spcPct val="150000"/>
              </a:lnSpc>
              <a:spcBef>
                <a:spcPts val="0"/>
              </a:spcBef>
              <a:buNone/>
            </a:pPr>
            <a:r>
              <a:rPr lang="en-US" altLang="zh-CN" sz="1600" b="1" dirty="0">
                <a:latin typeface="+mj-ea"/>
                <a:ea typeface="+mj-ea"/>
              </a:rPr>
              <a:t> </a:t>
            </a:r>
            <a:r>
              <a:rPr lang="en-US" altLang="zh-CN" sz="1600" b="1" dirty="0" smtClean="0">
                <a:latin typeface="+mj-ea"/>
                <a:ea typeface="+mj-ea"/>
              </a:rPr>
              <a:t>  </a:t>
            </a:r>
            <a:r>
              <a:rPr lang="zh-CN" altLang="en-US" sz="1600" dirty="0" smtClean="0">
                <a:latin typeface="+mj-ea"/>
                <a:ea typeface="+mj-ea"/>
              </a:rPr>
              <a:t>高效、精准度、实时监测、分析能力、高产能</a:t>
            </a:r>
            <a:endParaRPr lang="zh-CN" altLang="en-US" sz="1600" b="1" dirty="0">
              <a:latin typeface="+mj-ea"/>
              <a:ea typeface="+mj-ea"/>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3" descr="D:\work\CSDN学院ppt\2.jpg"/>
          <p:cNvPicPr>
            <a:picLocks noChangeAspect="1" noChangeArrowheads="1"/>
          </p:cNvPicPr>
          <p:nvPr/>
        </p:nvPicPr>
        <p:blipFill rotWithShape="1">
          <a:blip r:embed="rId2">
            <a:extLst>
              <a:ext uri="{28A0092B-C50C-407E-A947-70E740481C1C}">
                <a14:useLocalDpi xmlns:a14="http://schemas.microsoft.com/office/drawing/2010/main" val="0"/>
              </a:ext>
            </a:extLst>
          </a:blip>
          <a:srcRect t="1112"/>
          <a:stretch/>
        </p:blipFill>
        <p:spPr bwMode="auto">
          <a:xfrm>
            <a:off x="0" y="0"/>
            <a:ext cx="9143961" cy="685797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p:cNvSpPr txBox="1">
            <a:spLocks/>
          </p:cNvSpPr>
          <p:nvPr/>
        </p:nvSpPr>
        <p:spPr>
          <a:xfrm>
            <a:off x="4648390" y="1511840"/>
            <a:ext cx="425094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6000" dirty="0">
                <a:latin typeface="Arial Unicode MS" panose="020B0604020202020204" pitchFamily="34" charset="-122"/>
                <a:ea typeface="Arial Unicode MS" panose="020B0604020202020204" pitchFamily="34" charset="-122"/>
                <a:cs typeface="Arial Unicode MS" panose="020B0604020202020204" pitchFamily="34" charset="-122"/>
              </a:rPr>
              <a:t>THANKS</a:t>
            </a:r>
            <a:endParaRPr lang="zh-CN" altLang="en-US" sz="6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58391" y="6416743"/>
            <a:ext cx="883793" cy="203156"/>
          </a:xfrm>
          <a:prstGeom prst="rect">
            <a:avLst/>
          </a:prstGeom>
        </p:spPr>
      </p:pic>
      <p:sp>
        <p:nvSpPr>
          <p:cNvPr id="3" name="矩形 2"/>
          <p:cNvSpPr/>
          <p:nvPr/>
        </p:nvSpPr>
        <p:spPr>
          <a:xfrm>
            <a:off x="4794502" y="3499486"/>
            <a:ext cx="2661006" cy="923330"/>
          </a:xfrm>
          <a:prstGeom prst="rect">
            <a:avLst/>
          </a:prstGeom>
        </p:spPr>
        <p:txBody>
          <a:bodyPr wrap="square">
            <a:spAutoFit/>
          </a:bodyPr>
          <a:lstStyle/>
          <a:p>
            <a:r>
              <a:rPr lang="en-US" altLang="zh-CN" sz="900" dirty="0">
                <a:solidFill>
                  <a:schemeClr val="bg1">
                    <a:lumMod val="50000"/>
                  </a:schemeClr>
                </a:solidFill>
                <a:latin typeface="微软雅黑" panose="020B0503020204020204" pitchFamily="34" charset="-122"/>
                <a:ea typeface="微软雅黑" panose="020B0503020204020204" pitchFamily="34" charset="-122"/>
              </a:rPr>
              <a:t>CSDN</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网站：</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www.csdn.net</a:t>
            </a:r>
          </a:p>
          <a:p>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企业</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服务：</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http://ems.csdn.net/</a:t>
            </a:r>
          </a:p>
          <a:p>
            <a:pPr>
              <a:defRPr/>
            </a:pPr>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人才</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服务：</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http://job.csdn.net/</a:t>
            </a:r>
          </a:p>
          <a:p>
            <a:pPr>
              <a:defRPr/>
            </a:pPr>
            <a:r>
              <a:rPr lang="en-US" altLang="zh-CN" sz="900" dirty="0" smtClean="0">
                <a:solidFill>
                  <a:schemeClr val="bg1">
                    <a:lumMod val="50000"/>
                  </a:schemeClr>
                </a:solidFill>
                <a:latin typeface="微软雅黑" panose="020B0503020204020204" pitchFamily="34" charset="-122"/>
                <a:ea typeface="微软雅黑" panose="020B0503020204020204" pitchFamily="34" charset="-122"/>
              </a:rPr>
              <a:t>CTO</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俱乐部：</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http://cto.csdn.net/</a:t>
            </a:r>
          </a:p>
          <a:p>
            <a:pPr>
              <a:defRPr/>
            </a:pPr>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高校</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俱乐部：</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http://student.csdn.net</a:t>
            </a:r>
            <a:r>
              <a:rPr lang="en-US" altLang="zh-CN" sz="900" dirty="0" smtClean="0">
                <a:solidFill>
                  <a:schemeClr val="bg1">
                    <a:lumMod val="50000"/>
                  </a:schemeClr>
                </a:solidFill>
                <a:latin typeface="微软雅黑" panose="020B0503020204020204" pitchFamily="34" charset="-122"/>
                <a:ea typeface="微软雅黑" panose="020B0503020204020204" pitchFamily="34" charset="-122"/>
              </a:rPr>
              <a:t>/</a:t>
            </a:r>
          </a:p>
          <a:p>
            <a:r>
              <a:rPr lang="zh-CN" altLang="en-US" sz="900" dirty="0" smtClean="0">
                <a:solidFill>
                  <a:schemeClr val="bg1">
                    <a:lumMod val="50000"/>
                  </a:schemeClr>
                </a:solidFill>
                <a:latin typeface="微软雅黑" panose="020B0503020204020204" pitchFamily="34" charset="-122"/>
                <a:ea typeface="微软雅黑" panose="020B0503020204020204" pitchFamily="34" charset="-122"/>
              </a:rPr>
              <a:t>程序员</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杂志：</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http://programmer.csdn.net</a:t>
            </a:r>
            <a:r>
              <a:rPr lang="en-US" altLang="zh-CN" sz="900" dirty="0" smtClean="0">
                <a:solidFill>
                  <a:schemeClr val="bg1">
                    <a:lumMod val="50000"/>
                  </a:schemeClr>
                </a:solidFill>
                <a:latin typeface="微软雅黑" panose="020B0503020204020204" pitchFamily="34" charset="-122"/>
                <a:ea typeface="微软雅黑" panose="020B0503020204020204" pitchFamily="34" charset="-122"/>
              </a:rPr>
              <a:t>/</a:t>
            </a: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6" name="矩形 5"/>
          <p:cNvSpPr/>
          <p:nvPr/>
        </p:nvSpPr>
        <p:spPr>
          <a:xfrm>
            <a:off x="4804562" y="4432341"/>
            <a:ext cx="4572000" cy="923330"/>
          </a:xfrm>
          <a:prstGeom prst="rect">
            <a:avLst/>
          </a:prstGeom>
        </p:spPr>
        <p:txBody>
          <a:bodyPr>
            <a:spAutoFit/>
          </a:bodyPr>
          <a:lstStyle/>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CODE</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平台：</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https://code.csdn.net/</a:t>
            </a:r>
          </a:p>
          <a:p>
            <a:pPr>
              <a:defRPr/>
            </a:pPr>
            <a:r>
              <a:rPr lang="zh-CN" altLang="en-US" sz="900" dirty="0">
                <a:solidFill>
                  <a:schemeClr val="bg1">
                    <a:lumMod val="50000"/>
                  </a:schemeClr>
                </a:solidFill>
                <a:latin typeface="微软雅黑" panose="020B0503020204020204" pitchFamily="34" charset="-122"/>
                <a:ea typeface="微软雅黑" panose="020B0503020204020204" pitchFamily="34" charset="-122"/>
              </a:rPr>
              <a:t>项目外包：</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http://www.csto.com/</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CSDN</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博客：</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http://blog.csdn.net/</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CSDN</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论坛：</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http://bbs.csdn.net/</a:t>
            </a:r>
          </a:p>
          <a:p>
            <a:pPr>
              <a:defRPr/>
            </a:pPr>
            <a:r>
              <a:rPr lang="en-US" altLang="zh-CN" sz="900" dirty="0">
                <a:solidFill>
                  <a:schemeClr val="bg1">
                    <a:lumMod val="50000"/>
                  </a:schemeClr>
                </a:solidFill>
                <a:latin typeface="微软雅黑" panose="020B0503020204020204" pitchFamily="34" charset="-122"/>
                <a:ea typeface="微软雅黑" panose="020B0503020204020204" pitchFamily="34" charset="-122"/>
              </a:rPr>
              <a:t>CSDN</a:t>
            </a:r>
            <a:r>
              <a:rPr lang="zh-CN" altLang="en-US" sz="900" dirty="0">
                <a:solidFill>
                  <a:schemeClr val="bg1">
                    <a:lumMod val="50000"/>
                  </a:schemeClr>
                </a:solidFill>
                <a:latin typeface="微软雅黑" panose="020B0503020204020204" pitchFamily="34" charset="-122"/>
                <a:ea typeface="微软雅黑" panose="020B0503020204020204" pitchFamily="34" charset="-122"/>
              </a:rPr>
              <a:t>下载：</a:t>
            </a:r>
            <a:r>
              <a:rPr lang="en-US" altLang="zh-CN" sz="900" dirty="0">
                <a:solidFill>
                  <a:schemeClr val="bg1">
                    <a:lumMod val="50000"/>
                  </a:schemeClr>
                </a:solidFill>
                <a:latin typeface="微软雅黑" panose="020B0503020204020204" pitchFamily="34" charset="-122"/>
                <a:ea typeface="微软雅黑" panose="020B0503020204020204" pitchFamily="34" charset="-122"/>
              </a:rPr>
              <a:t>http://download.csdn.net/</a:t>
            </a:r>
            <a:endParaRPr lang="en-US" altLang="zh-CN" sz="900" b="1" dirty="0">
              <a:solidFill>
                <a:schemeClr val="bg1">
                  <a:lumMod val="50000"/>
                </a:schemeClr>
              </a:solidFill>
              <a:latin typeface="微软雅黑" panose="020B0503020204020204" pitchFamily="34" charset="-122"/>
              <a:ea typeface="微软雅黑" panose="020B0503020204020204" pitchFamily="34" charset="-122"/>
            </a:endParaRPr>
          </a:p>
          <a:p>
            <a:pPr>
              <a:defRPr/>
            </a:pPr>
            <a:endParaRPr lang="en-US" altLang="zh-CN" sz="900" dirty="0">
              <a:solidFill>
                <a:schemeClr val="bg1">
                  <a:lumMod val="50000"/>
                </a:schemeClr>
              </a:solidFill>
              <a:latin typeface="微软雅黑" panose="020B0503020204020204" pitchFamily="34" charset="-122"/>
              <a:ea typeface="微软雅黑" panose="020B0503020204020204" pitchFamily="34" charset="-122"/>
            </a:endParaRPr>
          </a:p>
        </p:txBody>
      </p:sp>
      <p:pic>
        <p:nvPicPr>
          <p:cNvPr id="9" name="Picture 2" descr="D:\work\CSDN学院ppt\4.jpg"/>
          <p:cNvPicPr>
            <a:picLocks noChangeAspect="1" noChangeArrowheads="1"/>
          </p:cNvPicPr>
          <p:nvPr/>
        </p:nvPicPr>
        <p:blipFill rotWithShape="1">
          <a:blip r:embed="rId4">
            <a:extLst>
              <a:ext uri="{28A0092B-C50C-407E-A947-70E740481C1C}">
                <a14:useLocalDpi xmlns:a14="http://schemas.microsoft.com/office/drawing/2010/main" val="0"/>
              </a:ext>
            </a:extLst>
          </a:blip>
          <a:srcRect t="2393" r="68900" b="82785"/>
          <a:stretch/>
        </p:blipFill>
        <p:spPr bwMode="auto">
          <a:xfrm>
            <a:off x="10287" y="95250"/>
            <a:ext cx="2132838" cy="762378"/>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p:cNvSpPr txBox="1"/>
          <p:nvPr/>
        </p:nvSpPr>
        <p:spPr>
          <a:xfrm>
            <a:off x="4804562" y="5189861"/>
            <a:ext cx="4202677" cy="1361911"/>
          </a:xfrm>
          <a:prstGeom prst="rect">
            <a:avLst/>
          </a:prstGeom>
          <a:noFill/>
        </p:spPr>
        <p:txBody>
          <a:bodyPr wrap="square" rtlCol="0">
            <a:spAutoFit/>
          </a:bodyPr>
          <a:lstStyle/>
          <a:p>
            <a:pPr lvl="0">
              <a:lnSpc>
                <a:spcPct val="150000"/>
              </a:lnSpc>
            </a:pPr>
            <a:r>
              <a:rPr lang="zh-CN" altLang="en-US" sz="1100" b="1" dirty="0">
                <a:solidFill>
                  <a:srgbClr val="C00000"/>
                </a:solidFill>
                <a:latin typeface="微软雅黑" panose="020B0503020204020204" pitchFamily="34" charset="-122"/>
                <a:ea typeface="微软雅黑" panose="020B0503020204020204" pitchFamily="34" charset="-122"/>
              </a:rPr>
              <a:t>博客地址：</a:t>
            </a:r>
            <a:r>
              <a:rPr lang="en-US" altLang="zh-CN" sz="1100" b="1" dirty="0">
                <a:solidFill>
                  <a:srgbClr val="C00000"/>
                </a:solidFill>
                <a:latin typeface="微软雅黑" panose="020B0503020204020204" pitchFamily="34" charset="-122"/>
                <a:ea typeface="微软雅黑" panose="020B0503020204020204" pitchFamily="34" charset="-122"/>
              </a:rPr>
              <a:t>http://blog.csdn.net/gisshixisheng</a:t>
            </a:r>
          </a:p>
          <a:p>
            <a:pPr lvl="0">
              <a:lnSpc>
                <a:spcPct val="150000"/>
              </a:lnSpc>
            </a:pPr>
            <a:r>
              <a:rPr lang="zh-CN" altLang="en-US" sz="1100" b="1" dirty="0">
                <a:solidFill>
                  <a:srgbClr val="C00000"/>
                </a:solidFill>
                <a:latin typeface="微软雅黑" panose="020B0503020204020204" pitchFamily="34" charset="-122"/>
                <a:ea typeface="微软雅黑" panose="020B0503020204020204" pitchFamily="34" charset="-122"/>
              </a:rPr>
              <a:t>机构名称：</a:t>
            </a:r>
            <a:r>
              <a:rPr lang="en-US" altLang="zh-CN" sz="1100" b="1" dirty="0">
                <a:solidFill>
                  <a:srgbClr val="C00000"/>
                </a:solidFill>
                <a:latin typeface="微软雅黑" panose="020B0503020204020204" pitchFamily="34" charset="-122"/>
                <a:ea typeface="微软雅黑" panose="020B0503020204020204" pitchFamily="34" charset="-122"/>
              </a:rPr>
              <a:t>LZUGIS</a:t>
            </a:r>
          </a:p>
          <a:p>
            <a:pPr>
              <a:lnSpc>
                <a:spcPct val="150000"/>
              </a:lnSpc>
            </a:pPr>
            <a:r>
              <a:rPr lang="zh-CN" altLang="en-US" sz="1100" b="1" dirty="0">
                <a:solidFill>
                  <a:srgbClr val="C00000"/>
                </a:solidFill>
                <a:latin typeface="微软雅黑" panose="020B0503020204020204" pitchFamily="34" charset="-122"/>
                <a:ea typeface="微软雅黑" panose="020B0503020204020204" pitchFamily="34" charset="-122"/>
              </a:rPr>
              <a:t>联系</a:t>
            </a:r>
            <a:r>
              <a:rPr lang="en-US" altLang="zh-CN" sz="1100" b="1" dirty="0">
                <a:solidFill>
                  <a:srgbClr val="C00000"/>
                </a:solidFill>
                <a:latin typeface="微软雅黑" panose="020B0503020204020204" pitchFamily="34" charset="-122"/>
                <a:ea typeface="微软雅黑" panose="020B0503020204020204" pitchFamily="34" charset="-122"/>
              </a:rPr>
              <a:t>Q </a:t>
            </a:r>
            <a:r>
              <a:rPr lang="en-US" altLang="zh-CN" sz="1100" b="1" dirty="0" err="1">
                <a:solidFill>
                  <a:srgbClr val="C00000"/>
                </a:solidFill>
                <a:latin typeface="微软雅黑" panose="020B0503020204020204" pitchFamily="34" charset="-122"/>
                <a:ea typeface="微软雅黑" panose="020B0503020204020204" pitchFamily="34" charset="-122"/>
              </a:rPr>
              <a:t>Q</a:t>
            </a:r>
            <a:r>
              <a:rPr lang="zh-CN" altLang="en-US" sz="1100" b="1" dirty="0">
                <a:solidFill>
                  <a:srgbClr val="C00000"/>
                </a:solidFill>
                <a:latin typeface="微软雅黑" panose="020B0503020204020204" pitchFamily="34" charset="-122"/>
                <a:ea typeface="微软雅黑" panose="020B0503020204020204" pitchFamily="34" charset="-122"/>
              </a:rPr>
              <a:t>：</a:t>
            </a:r>
            <a:r>
              <a:rPr lang="en-US" altLang="zh-CN" sz="1100" b="1" dirty="0">
                <a:solidFill>
                  <a:srgbClr val="C00000"/>
                </a:solidFill>
                <a:latin typeface="微软雅黑" panose="020B0503020204020204" pitchFamily="34" charset="-122"/>
                <a:ea typeface="微软雅黑" panose="020B0503020204020204" pitchFamily="34" charset="-122"/>
              </a:rPr>
              <a:t>1004740957</a:t>
            </a:r>
          </a:p>
          <a:p>
            <a:pPr lvl="0">
              <a:lnSpc>
                <a:spcPct val="150000"/>
              </a:lnSpc>
            </a:pPr>
            <a:r>
              <a:rPr lang="en-US" altLang="zh-CN" sz="1100" b="1" dirty="0">
                <a:solidFill>
                  <a:srgbClr val="C00000"/>
                </a:solidFill>
                <a:latin typeface="微软雅黑" panose="020B0503020204020204" pitchFamily="34" charset="-122"/>
                <a:ea typeface="微软雅黑" panose="020B0503020204020204" pitchFamily="34" charset="-122"/>
              </a:rPr>
              <a:t>                 1076344754</a:t>
            </a:r>
          </a:p>
          <a:p>
            <a:pPr>
              <a:lnSpc>
                <a:spcPct val="150000"/>
              </a:lnSpc>
            </a:pPr>
            <a:r>
              <a:rPr lang="en-US" altLang="zh-CN" sz="1100" b="1" dirty="0">
                <a:solidFill>
                  <a:srgbClr val="C00000"/>
                </a:solidFill>
                <a:latin typeface="微软雅黑" panose="020B0503020204020204" pitchFamily="34" charset="-122"/>
                <a:ea typeface="微软雅黑" panose="020B0503020204020204" pitchFamily="34" charset="-122"/>
              </a:rPr>
              <a:t>QQ</a:t>
            </a:r>
            <a:r>
              <a:rPr lang="zh-CN" altLang="en-US" sz="1100" b="1" dirty="0">
                <a:solidFill>
                  <a:srgbClr val="C00000"/>
                </a:solidFill>
                <a:latin typeface="微软雅黑" panose="020B0503020204020204" pitchFamily="34" charset="-122"/>
                <a:ea typeface="微软雅黑" panose="020B0503020204020204" pitchFamily="34" charset="-122"/>
              </a:rPr>
              <a:t>交流群： </a:t>
            </a:r>
            <a:r>
              <a:rPr lang="en-US" altLang="zh-CN" sz="1100" b="1" dirty="0">
                <a:solidFill>
                  <a:srgbClr val="C00000"/>
                </a:solidFill>
                <a:latin typeface="微软雅黑" panose="020B0503020204020204" pitchFamily="34" charset="-122"/>
                <a:ea typeface="微软雅黑" panose="020B0503020204020204" pitchFamily="34" charset="-122"/>
              </a:rPr>
              <a:t>452117357</a:t>
            </a:r>
          </a:p>
        </p:txBody>
      </p:sp>
    </p:spTree>
    <p:extLst>
      <p:ext uri="{BB962C8B-B14F-4D97-AF65-F5344CB8AC3E}">
        <p14:creationId xmlns:p14="http://schemas.microsoft.com/office/powerpoint/2010/main" val="4093541734"/>
      </p:ext>
    </p:extLst>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lstStyle/>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en-US" altLang="zh-CN" sz="3600" dirty="0">
              <a:solidFill>
                <a:schemeClr val="tx2"/>
              </a:solidFill>
              <a:latin typeface="黑体" panose="02010609060101010101" pitchFamily="49" charset="-122"/>
              <a:ea typeface="黑体" panose="02010609060101010101" pitchFamily="49"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smtClean="0">
                <a:solidFill>
                  <a:srgbClr val="FFFFFF"/>
                </a:solidFill>
                <a:latin typeface="微软雅黑" panose="020B0503020204020204" pitchFamily="34" charset="-122"/>
                <a:ea typeface="微软雅黑" panose="020B0503020204020204" pitchFamily="34" charset="-122"/>
              </a:rPr>
              <a:t>—</a:t>
            </a:r>
            <a:r>
              <a:rPr lang="en-US" altLang="zh-CN" sz="2000" b="1" kern="0" dirty="0" smtClean="0">
                <a:solidFill>
                  <a:srgbClr val="FFFFFF"/>
                </a:solidFill>
                <a:latin typeface="微软雅黑" panose="020B0503020204020204" pitchFamily="34" charset="-122"/>
                <a:ea typeface="微软雅黑" panose="020B0503020204020204" pitchFamily="34" charset="-122"/>
              </a:rPr>
              <a:t>3S</a:t>
            </a:r>
            <a:r>
              <a:rPr lang="zh-CN" altLang="en-US" sz="2000" b="1" kern="0" dirty="0" smtClean="0">
                <a:solidFill>
                  <a:srgbClr val="FFFFFF"/>
                </a:solidFill>
                <a:latin typeface="微软雅黑" panose="020B0503020204020204" pitchFamily="34" charset="-122"/>
                <a:ea typeface="微软雅黑" panose="020B0503020204020204" pitchFamily="34" charset="-122"/>
              </a:rPr>
              <a:t>概念、关系</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11560" y="1340768"/>
            <a:ext cx="8027114" cy="2308324"/>
          </a:xfrm>
          <a:prstGeom prst="rect">
            <a:avLst/>
          </a:prstGeom>
          <a:noFill/>
        </p:spPr>
        <p:txBody>
          <a:bodyPr wrap="square" rtlCol="0">
            <a:spAutoFit/>
          </a:bodyPr>
          <a:lstStyle/>
          <a:p>
            <a:pPr algn="l"/>
            <a:r>
              <a:rPr lang="en-US" altLang="zh-CN" dirty="0" smtClean="0">
                <a:solidFill>
                  <a:srgbClr val="000000"/>
                </a:solidFill>
                <a:latin typeface="+mn-lt"/>
                <a:ea typeface="黑体" panose="02010609060101010101" pitchFamily="49" charset="-122"/>
              </a:rPr>
              <a:t>&lt;1&gt; 3S</a:t>
            </a:r>
          </a:p>
          <a:p>
            <a:pPr algn="l"/>
            <a:r>
              <a:rPr lang="en-US" altLang="zh-CN" dirty="0" smtClean="0">
                <a:solidFill>
                  <a:srgbClr val="000000"/>
                </a:solidFill>
                <a:latin typeface="+mn-lt"/>
                <a:ea typeface="黑体" panose="02010609060101010101" pitchFamily="49" charset="-122"/>
              </a:rPr>
              <a:t>Geographic </a:t>
            </a:r>
            <a:r>
              <a:rPr lang="en-US" altLang="zh-CN" dirty="0">
                <a:solidFill>
                  <a:srgbClr val="000000"/>
                </a:solidFill>
                <a:latin typeface="+mn-lt"/>
                <a:ea typeface="黑体" panose="02010609060101010101" pitchFamily="49" charset="-122"/>
              </a:rPr>
              <a:t>Information </a:t>
            </a:r>
            <a:r>
              <a:rPr lang="en-US" altLang="zh-CN" dirty="0" smtClean="0">
                <a:solidFill>
                  <a:srgbClr val="000000"/>
                </a:solidFill>
                <a:latin typeface="+mn-lt"/>
                <a:ea typeface="黑体" panose="02010609060101010101" pitchFamily="49" charset="-122"/>
              </a:rPr>
              <a:t>System(GIS</a:t>
            </a:r>
            <a:r>
              <a:rPr lang="zh-CN" altLang="en-US" dirty="0" smtClean="0">
                <a:solidFill>
                  <a:srgbClr val="000000"/>
                </a:solidFill>
                <a:latin typeface="+mn-lt"/>
                <a:ea typeface="黑体" panose="02010609060101010101" pitchFamily="49" charset="-122"/>
              </a:rPr>
              <a:t>，</a:t>
            </a:r>
            <a:r>
              <a:rPr lang="zh-TW" altLang="en-US" dirty="0" smtClean="0">
                <a:solidFill>
                  <a:srgbClr val="000000"/>
                </a:solidFill>
                <a:latin typeface="+mn-lt"/>
                <a:ea typeface="黑体" panose="02010609060101010101" pitchFamily="49" charset="-122"/>
              </a:rPr>
              <a:t>地理信息</a:t>
            </a:r>
            <a:r>
              <a:rPr lang="zh-CN" altLang="en-US" dirty="0" smtClean="0">
                <a:solidFill>
                  <a:srgbClr val="000000"/>
                </a:solidFill>
                <a:latin typeface="+mn-lt"/>
                <a:ea typeface="黑体" panose="02010609060101010101" pitchFamily="49" charset="-122"/>
              </a:rPr>
              <a:t>系统</a:t>
            </a:r>
            <a:r>
              <a:rPr lang="en-US" altLang="zh-CN" dirty="0" smtClean="0">
                <a:solidFill>
                  <a:srgbClr val="000000"/>
                </a:solidFill>
                <a:latin typeface="+mn-lt"/>
                <a:ea typeface="黑体" panose="02010609060101010101" pitchFamily="49" charset="-122"/>
              </a:rPr>
              <a:t>)</a:t>
            </a:r>
            <a:r>
              <a:rPr lang="zh-CN" altLang="en-US" dirty="0" smtClean="0">
                <a:solidFill>
                  <a:srgbClr val="000000"/>
                </a:solidFill>
                <a:latin typeface="+mn-lt"/>
                <a:ea typeface="黑体" panose="02010609060101010101" pitchFamily="49" charset="-122"/>
              </a:rPr>
              <a:t>、</a:t>
            </a:r>
            <a:endParaRPr lang="en-US" altLang="zh-CN" dirty="0" smtClean="0">
              <a:solidFill>
                <a:srgbClr val="000000"/>
              </a:solidFill>
              <a:latin typeface="+mn-lt"/>
              <a:ea typeface="黑体" panose="02010609060101010101" pitchFamily="49" charset="-122"/>
            </a:endParaRPr>
          </a:p>
          <a:p>
            <a:pPr algn="l"/>
            <a:r>
              <a:rPr lang="en-US" altLang="zh-CN" dirty="0" smtClean="0">
                <a:solidFill>
                  <a:srgbClr val="000000"/>
                </a:solidFill>
                <a:latin typeface="+mn-lt"/>
                <a:ea typeface="黑体" panose="02010609060101010101" pitchFamily="49" charset="-122"/>
              </a:rPr>
              <a:t>Remote Sensing(RS</a:t>
            </a:r>
            <a:r>
              <a:rPr lang="zh-CN" altLang="en-US" dirty="0" smtClean="0">
                <a:solidFill>
                  <a:srgbClr val="000000"/>
                </a:solidFill>
                <a:latin typeface="+mn-lt"/>
                <a:ea typeface="黑体" panose="02010609060101010101" pitchFamily="49" charset="-122"/>
              </a:rPr>
              <a:t>，遥感</a:t>
            </a:r>
            <a:r>
              <a:rPr lang="en-US" altLang="zh-CN" dirty="0" smtClean="0">
                <a:solidFill>
                  <a:srgbClr val="000000"/>
                </a:solidFill>
                <a:latin typeface="+mn-lt"/>
                <a:ea typeface="黑体" panose="02010609060101010101" pitchFamily="49" charset="-122"/>
              </a:rPr>
              <a:t>)</a:t>
            </a:r>
            <a:r>
              <a:rPr lang="zh-CN" altLang="en-US" dirty="0" smtClean="0">
                <a:solidFill>
                  <a:srgbClr val="000000"/>
                </a:solidFill>
                <a:latin typeface="+mn-lt"/>
                <a:ea typeface="黑体" panose="02010609060101010101" pitchFamily="49" charset="-122"/>
              </a:rPr>
              <a:t>、</a:t>
            </a:r>
            <a:endParaRPr lang="en-US" altLang="zh-CN" dirty="0" smtClean="0">
              <a:solidFill>
                <a:srgbClr val="000000"/>
              </a:solidFill>
              <a:latin typeface="+mn-lt"/>
              <a:ea typeface="黑体" panose="02010609060101010101" pitchFamily="49" charset="-122"/>
            </a:endParaRPr>
          </a:p>
          <a:p>
            <a:pPr algn="l"/>
            <a:r>
              <a:rPr lang="en-US" altLang="zh-CN" dirty="0" smtClean="0">
                <a:solidFill>
                  <a:srgbClr val="000000"/>
                </a:solidFill>
                <a:latin typeface="+mn-lt"/>
                <a:ea typeface="黑体" panose="02010609060101010101" pitchFamily="49" charset="-122"/>
              </a:rPr>
              <a:t>Global </a:t>
            </a:r>
            <a:r>
              <a:rPr lang="en-US" altLang="zh-CN" dirty="0">
                <a:solidFill>
                  <a:srgbClr val="000000"/>
                </a:solidFill>
                <a:latin typeface="+mn-lt"/>
                <a:ea typeface="黑体" panose="02010609060101010101" pitchFamily="49" charset="-122"/>
              </a:rPr>
              <a:t>Positioning </a:t>
            </a:r>
            <a:r>
              <a:rPr lang="en-US" altLang="zh-CN" dirty="0" smtClean="0">
                <a:solidFill>
                  <a:srgbClr val="000000"/>
                </a:solidFill>
                <a:latin typeface="+mn-lt"/>
                <a:ea typeface="黑体" panose="02010609060101010101" pitchFamily="49" charset="-122"/>
              </a:rPr>
              <a:t>System(GPS</a:t>
            </a:r>
            <a:r>
              <a:rPr lang="zh-CN" altLang="en-US" dirty="0" smtClean="0">
                <a:solidFill>
                  <a:srgbClr val="000000"/>
                </a:solidFill>
                <a:latin typeface="+mn-lt"/>
                <a:ea typeface="黑体" panose="02010609060101010101" pitchFamily="49" charset="-122"/>
              </a:rPr>
              <a:t>，全球</a:t>
            </a:r>
            <a:r>
              <a:rPr lang="zh-CN" altLang="en-US" dirty="0">
                <a:solidFill>
                  <a:srgbClr val="000000"/>
                </a:solidFill>
                <a:latin typeface="+mn-lt"/>
                <a:ea typeface="黑体" panose="02010609060101010101" pitchFamily="49" charset="-122"/>
              </a:rPr>
              <a:t>卫星定位</a:t>
            </a:r>
            <a:r>
              <a:rPr lang="zh-CN" altLang="en-US" dirty="0" smtClean="0">
                <a:solidFill>
                  <a:srgbClr val="000000"/>
                </a:solidFill>
                <a:latin typeface="+mn-lt"/>
                <a:ea typeface="黑体" panose="02010609060101010101" pitchFamily="49" charset="-122"/>
              </a:rPr>
              <a:t>系统</a:t>
            </a:r>
            <a:r>
              <a:rPr lang="en-US" altLang="zh-CN" dirty="0" smtClean="0">
                <a:solidFill>
                  <a:srgbClr val="000000"/>
                </a:solidFill>
                <a:latin typeface="+mn-lt"/>
                <a:ea typeface="黑体" panose="02010609060101010101" pitchFamily="49" charset="-122"/>
              </a:rPr>
              <a:t>)</a:t>
            </a:r>
          </a:p>
          <a:p>
            <a:pPr algn="l"/>
            <a:endParaRPr lang="en-US" altLang="zh-CN" dirty="0" smtClean="0">
              <a:solidFill>
                <a:srgbClr val="000000"/>
              </a:solidFill>
              <a:latin typeface="+mn-lt"/>
              <a:ea typeface="黑体" panose="02010609060101010101" pitchFamily="49" charset="-122"/>
            </a:endParaRPr>
          </a:p>
          <a:p>
            <a:pPr algn="l"/>
            <a:r>
              <a:rPr lang="en-US" altLang="zh-CN" dirty="0" smtClean="0">
                <a:solidFill>
                  <a:srgbClr val="000000"/>
                </a:solidFill>
                <a:latin typeface="+mn-lt"/>
                <a:ea typeface="黑体" panose="02010609060101010101" pitchFamily="49" charset="-122"/>
              </a:rPr>
              <a:t>&lt;</a:t>
            </a:r>
            <a:r>
              <a:rPr lang="en-US" altLang="zh-CN" dirty="0">
                <a:solidFill>
                  <a:srgbClr val="000000"/>
                </a:solidFill>
                <a:latin typeface="+mn-lt"/>
                <a:ea typeface="黑体" panose="02010609060101010101" pitchFamily="49" charset="-122"/>
              </a:rPr>
              <a:t>2</a:t>
            </a:r>
            <a:r>
              <a:rPr lang="en-US" altLang="zh-CN" dirty="0" smtClean="0">
                <a:solidFill>
                  <a:srgbClr val="000000"/>
                </a:solidFill>
                <a:latin typeface="+mn-lt"/>
                <a:ea typeface="黑体" panose="02010609060101010101" pitchFamily="49" charset="-122"/>
              </a:rPr>
              <a:t>&gt;</a:t>
            </a:r>
            <a:r>
              <a:rPr lang="zh-CN" altLang="en-US" dirty="0" smtClean="0">
                <a:solidFill>
                  <a:srgbClr val="000000"/>
                </a:solidFill>
                <a:latin typeface="+mn-lt"/>
                <a:ea typeface="黑体" panose="02010609060101010101" pitchFamily="49" charset="-122"/>
              </a:rPr>
              <a:t>关系</a:t>
            </a:r>
            <a:endParaRPr lang="zh-CN" altLang="en-US" dirty="0">
              <a:solidFill>
                <a:srgbClr val="000000"/>
              </a:solidFill>
              <a:latin typeface="+mn-lt"/>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6552" y="6525344"/>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sp>
        <p:nvSpPr>
          <p:cNvPr id="2" name="椭圆 1"/>
          <p:cNvSpPr/>
          <p:nvPr/>
        </p:nvSpPr>
        <p:spPr bwMode="auto">
          <a:xfrm>
            <a:off x="4211960" y="3728805"/>
            <a:ext cx="576064" cy="28803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 name="椭圆 2"/>
          <p:cNvSpPr/>
          <p:nvPr/>
        </p:nvSpPr>
        <p:spPr bwMode="auto">
          <a:xfrm>
            <a:off x="4103948" y="3681905"/>
            <a:ext cx="792088" cy="792088"/>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0" name="椭圆 9"/>
          <p:cNvSpPr/>
          <p:nvPr/>
        </p:nvSpPr>
        <p:spPr bwMode="auto">
          <a:xfrm>
            <a:off x="5545941" y="4918289"/>
            <a:ext cx="792088" cy="792088"/>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椭圆 10"/>
          <p:cNvSpPr/>
          <p:nvPr/>
        </p:nvSpPr>
        <p:spPr bwMode="auto">
          <a:xfrm>
            <a:off x="2564627" y="4918289"/>
            <a:ext cx="792088" cy="792088"/>
          </a:xfrm>
          <a:prstGeom prst="ellips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 name="文本框 3"/>
          <p:cNvSpPr txBox="1"/>
          <p:nvPr/>
        </p:nvSpPr>
        <p:spPr>
          <a:xfrm>
            <a:off x="4159193" y="3834349"/>
            <a:ext cx="681597" cy="461665"/>
          </a:xfrm>
          <a:prstGeom prst="rect">
            <a:avLst/>
          </a:prstGeom>
          <a:noFill/>
        </p:spPr>
        <p:txBody>
          <a:bodyPr wrap="none" rtlCol="0">
            <a:spAutoFit/>
          </a:bodyPr>
          <a:lstStyle/>
          <a:p>
            <a:r>
              <a:rPr lang="en-US" altLang="zh-CN" dirty="0" smtClean="0"/>
              <a:t>GIS</a:t>
            </a:r>
            <a:endParaRPr lang="zh-CN" altLang="en-US" dirty="0"/>
          </a:p>
        </p:txBody>
      </p:sp>
      <p:sp>
        <p:nvSpPr>
          <p:cNvPr id="13" name="文本框 12"/>
          <p:cNvSpPr txBox="1"/>
          <p:nvPr/>
        </p:nvSpPr>
        <p:spPr>
          <a:xfrm>
            <a:off x="5566722" y="5083500"/>
            <a:ext cx="750526" cy="461665"/>
          </a:xfrm>
          <a:prstGeom prst="rect">
            <a:avLst/>
          </a:prstGeom>
          <a:noFill/>
        </p:spPr>
        <p:txBody>
          <a:bodyPr wrap="none" rtlCol="0">
            <a:spAutoFit/>
          </a:bodyPr>
          <a:lstStyle/>
          <a:p>
            <a:r>
              <a:rPr lang="en-US" altLang="zh-CN" dirty="0" smtClean="0"/>
              <a:t>GPS</a:t>
            </a:r>
            <a:endParaRPr lang="zh-CN" altLang="en-US" dirty="0"/>
          </a:p>
        </p:txBody>
      </p:sp>
      <p:sp>
        <p:nvSpPr>
          <p:cNvPr id="14" name="文本框 13"/>
          <p:cNvSpPr txBox="1"/>
          <p:nvPr/>
        </p:nvSpPr>
        <p:spPr>
          <a:xfrm>
            <a:off x="2679985" y="5083499"/>
            <a:ext cx="561372" cy="461665"/>
          </a:xfrm>
          <a:prstGeom prst="rect">
            <a:avLst/>
          </a:prstGeom>
          <a:noFill/>
        </p:spPr>
        <p:txBody>
          <a:bodyPr wrap="none" rtlCol="0">
            <a:spAutoFit/>
          </a:bodyPr>
          <a:lstStyle/>
          <a:p>
            <a:r>
              <a:rPr lang="en-US" altLang="zh-CN" dirty="0" smtClean="0"/>
              <a:t>RS</a:t>
            </a:r>
            <a:endParaRPr lang="zh-CN" altLang="en-US" dirty="0"/>
          </a:p>
        </p:txBody>
      </p:sp>
      <p:cxnSp>
        <p:nvCxnSpPr>
          <p:cNvPr id="7" name="直接箭头连接符 6"/>
          <p:cNvCxnSpPr>
            <a:stCxn id="3" idx="6"/>
            <a:endCxn id="10" idx="0"/>
          </p:cNvCxnSpPr>
          <p:nvPr/>
        </p:nvCxnSpPr>
        <p:spPr bwMode="auto">
          <a:xfrm>
            <a:off x="4896036" y="4077949"/>
            <a:ext cx="1045949" cy="840340"/>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 name="直接箭头连接符 8"/>
          <p:cNvCxnSpPr>
            <a:stCxn id="3" idx="5"/>
            <a:endCxn id="10" idx="1"/>
          </p:cNvCxnSpPr>
          <p:nvPr/>
        </p:nvCxnSpPr>
        <p:spPr bwMode="auto">
          <a:xfrm>
            <a:off x="4780037" y="4357994"/>
            <a:ext cx="881903" cy="676294"/>
          </a:xfrm>
          <a:prstGeom prst="straightConnector1">
            <a:avLst/>
          </a:prstGeom>
          <a:noFill/>
          <a:ln w="9525" cap="flat" cmpd="sng" algn="ctr">
            <a:solidFill>
              <a:schemeClr val="tx1"/>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箭头连接符 14"/>
          <p:cNvCxnSpPr>
            <a:stCxn id="3" idx="2"/>
          </p:cNvCxnSpPr>
          <p:nvPr/>
        </p:nvCxnSpPr>
        <p:spPr bwMode="auto">
          <a:xfrm flipH="1">
            <a:off x="3123121" y="4077949"/>
            <a:ext cx="980827" cy="865551"/>
          </a:xfrm>
          <a:prstGeom prst="straightConnector1">
            <a:avLst/>
          </a:prstGeom>
          <a:noFill/>
          <a:ln w="9525" cap="flat" cmpd="sng" algn="ctr">
            <a:solidFill>
              <a:schemeClr val="tx1"/>
            </a:solidFill>
            <a:prstDash val="solid"/>
            <a:round/>
            <a:headEnd type="arrow"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p:cNvCxnSpPr>
            <a:stCxn id="3" idx="3"/>
          </p:cNvCxnSpPr>
          <p:nvPr/>
        </p:nvCxnSpPr>
        <p:spPr bwMode="auto">
          <a:xfrm flipH="1">
            <a:off x="3356715" y="4357994"/>
            <a:ext cx="863232" cy="774967"/>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直接箭头连接符 18"/>
          <p:cNvCxnSpPr>
            <a:stCxn id="11" idx="6"/>
            <a:endCxn id="10" idx="2"/>
          </p:cNvCxnSpPr>
          <p:nvPr/>
        </p:nvCxnSpPr>
        <p:spPr bwMode="auto">
          <a:xfrm>
            <a:off x="3356715" y="5314333"/>
            <a:ext cx="2189226" cy="0"/>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 name="直接箭头连接符 20"/>
          <p:cNvCxnSpPr>
            <a:stCxn id="10" idx="3"/>
            <a:endCxn id="11" idx="5"/>
          </p:cNvCxnSpPr>
          <p:nvPr/>
        </p:nvCxnSpPr>
        <p:spPr bwMode="auto">
          <a:xfrm flipH="1">
            <a:off x="3240716" y="5594378"/>
            <a:ext cx="2421224" cy="0"/>
          </a:xfrm>
          <a:prstGeom prst="straightConnector1">
            <a:avLst/>
          </a:prstGeom>
          <a:noFill/>
          <a:ln w="9525" cap="flat" cmpd="sng" algn="ctr">
            <a:solidFill>
              <a:schemeClr val="tx1"/>
            </a:solidFill>
            <a:prstDash val="solid"/>
            <a:round/>
            <a:headEnd type="none" w="med" len="med"/>
            <a:tailEnd type="arrow"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7" name="文本框 26"/>
          <p:cNvSpPr txBox="1"/>
          <p:nvPr/>
        </p:nvSpPr>
        <p:spPr>
          <a:xfrm rot="2488530">
            <a:off x="5070829" y="4233899"/>
            <a:ext cx="1005403" cy="338554"/>
          </a:xfrm>
          <a:prstGeom prst="rect">
            <a:avLst/>
          </a:prstGeom>
          <a:noFill/>
        </p:spPr>
        <p:txBody>
          <a:bodyPr wrap="none" rtlCol="0">
            <a:spAutoFit/>
          </a:bodyPr>
          <a:lstStyle/>
          <a:p>
            <a:r>
              <a:rPr lang="zh-CN" altLang="en-US" sz="1600" dirty="0" smtClean="0"/>
              <a:t>定位数据</a:t>
            </a:r>
            <a:endParaRPr lang="zh-CN" altLang="en-US" sz="1600" dirty="0"/>
          </a:p>
        </p:txBody>
      </p:sp>
      <p:sp>
        <p:nvSpPr>
          <p:cNvPr id="33" name="文本框 32"/>
          <p:cNvSpPr txBox="1"/>
          <p:nvPr/>
        </p:nvSpPr>
        <p:spPr>
          <a:xfrm rot="12997002">
            <a:off x="4572953" y="4715318"/>
            <a:ext cx="1005403" cy="338554"/>
          </a:xfrm>
          <a:prstGeom prst="rect">
            <a:avLst/>
          </a:prstGeom>
          <a:noFill/>
        </p:spPr>
        <p:txBody>
          <a:bodyPr wrap="none" rtlCol="0">
            <a:spAutoFit/>
          </a:bodyPr>
          <a:lstStyle/>
          <a:p>
            <a:r>
              <a:rPr lang="zh-CN" altLang="en-US" sz="1600" dirty="0" smtClean="0"/>
              <a:t>定位依据</a:t>
            </a:r>
            <a:endParaRPr lang="zh-CN" altLang="en-US" sz="1600" dirty="0"/>
          </a:p>
        </p:txBody>
      </p:sp>
      <p:sp>
        <p:nvSpPr>
          <p:cNvPr id="34" name="文本框 33"/>
          <p:cNvSpPr txBox="1"/>
          <p:nvPr/>
        </p:nvSpPr>
        <p:spPr>
          <a:xfrm rot="19152221">
            <a:off x="2978249" y="4207248"/>
            <a:ext cx="1005403" cy="338554"/>
          </a:xfrm>
          <a:prstGeom prst="rect">
            <a:avLst/>
          </a:prstGeom>
          <a:noFill/>
        </p:spPr>
        <p:txBody>
          <a:bodyPr wrap="none" rtlCol="0">
            <a:spAutoFit/>
          </a:bodyPr>
          <a:lstStyle/>
          <a:p>
            <a:r>
              <a:rPr lang="zh-CN" altLang="en-US" sz="1600" dirty="0"/>
              <a:t>影像</a:t>
            </a:r>
            <a:r>
              <a:rPr lang="zh-CN" altLang="en-US" sz="1600" dirty="0" smtClean="0"/>
              <a:t>数据</a:t>
            </a:r>
            <a:endParaRPr lang="zh-CN" altLang="en-US" sz="1600" dirty="0"/>
          </a:p>
        </p:txBody>
      </p:sp>
      <p:sp>
        <p:nvSpPr>
          <p:cNvPr id="35" name="文本框 34"/>
          <p:cNvSpPr txBox="1"/>
          <p:nvPr/>
        </p:nvSpPr>
        <p:spPr>
          <a:xfrm rot="19152221">
            <a:off x="3457460" y="4679571"/>
            <a:ext cx="1005403" cy="338554"/>
          </a:xfrm>
          <a:prstGeom prst="rect">
            <a:avLst/>
          </a:prstGeom>
          <a:noFill/>
        </p:spPr>
        <p:txBody>
          <a:bodyPr wrap="none" rtlCol="0">
            <a:spAutoFit/>
          </a:bodyPr>
          <a:lstStyle/>
          <a:p>
            <a:r>
              <a:rPr lang="zh-CN" altLang="en-US" sz="1600" dirty="0" smtClean="0"/>
              <a:t>分析工具</a:t>
            </a:r>
            <a:endParaRPr lang="zh-CN" altLang="en-US" sz="1600" dirty="0"/>
          </a:p>
        </p:txBody>
      </p:sp>
      <p:sp>
        <p:nvSpPr>
          <p:cNvPr id="28" name="文本框 27"/>
          <p:cNvSpPr txBox="1"/>
          <p:nvPr/>
        </p:nvSpPr>
        <p:spPr>
          <a:xfrm>
            <a:off x="3879022" y="4966670"/>
            <a:ext cx="1210589" cy="338554"/>
          </a:xfrm>
          <a:prstGeom prst="rect">
            <a:avLst/>
          </a:prstGeom>
          <a:noFill/>
        </p:spPr>
        <p:txBody>
          <a:bodyPr wrap="none" rtlCol="0">
            <a:spAutoFit/>
          </a:bodyPr>
          <a:lstStyle/>
          <a:p>
            <a:r>
              <a:rPr lang="zh-CN" altLang="en-US" sz="1600" dirty="0" smtClean="0"/>
              <a:t>定位与导航</a:t>
            </a:r>
            <a:endParaRPr lang="zh-CN" altLang="en-US" sz="1600" dirty="0"/>
          </a:p>
        </p:txBody>
      </p:sp>
      <p:sp>
        <p:nvSpPr>
          <p:cNvPr id="37" name="文本框 36"/>
          <p:cNvSpPr txBox="1"/>
          <p:nvPr/>
        </p:nvSpPr>
        <p:spPr>
          <a:xfrm>
            <a:off x="3997289" y="5682734"/>
            <a:ext cx="1005403" cy="338554"/>
          </a:xfrm>
          <a:prstGeom prst="rect">
            <a:avLst/>
          </a:prstGeom>
          <a:noFill/>
        </p:spPr>
        <p:txBody>
          <a:bodyPr wrap="none" rtlCol="0">
            <a:spAutoFit/>
          </a:bodyPr>
          <a:lstStyle/>
          <a:p>
            <a:r>
              <a:rPr lang="zh-CN" altLang="en-US" sz="1600" dirty="0" smtClean="0"/>
              <a:t>信息采集</a:t>
            </a:r>
            <a:endParaRPr lang="zh-CN" altLang="en-US" sz="1600" dirty="0"/>
          </a:p>
        </p:txBody>
      </p:sp>
    </p:spTree>
    <p:extLst>
      <p:ext uri="{BB962C8B-B14F-4D97-AF65-F5344CB8AC3E}">
        <p14:creationId xmlns:p14="http://schemas.microsoft.com/office/powerpoint/2010/main" val="3837921693"/>
      </p:ext>
    </p:extLst>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lstStyle/>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en-US" altLang="zh-CN" sz="3600" dirty="0">
              <a:solidFill>
                <a:schemeClr val="tx2"/>
              </a:solidFill>
              <a:latin typeface="黑体" panose="02010609060101010101" pitchFamily="49" charset="-122"/>
              <a:ea typeface="黑体" panose="02010609060101010101" pitchFamily="49"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smtClean="0">
                <a:solidFill>
                  <a:srgbClr val="FFFFFF"/>
                </a:solidFill>
                <a:latin typeface="微软雅黑" panose="020B0503020204020204" pitchFamily="34" charset="-122"/>
                <a:ea typeface="微软雅黑" panose="020B0503020204020204" pitchFamily="34" charset="-122"/>
              </a:rPr>
              <a:t>—</a:t>
            </a:r>
            <a:r>
              <a:rPr lang="en-US" altLang="zh-CN" sz="2000" b="1" kern="0" dirty="0" smtClean="0">
                <a:solidFill>
                  <a:srgbClr val="FFFFFF"/>
                </a:solidFill>
                <a:latin typeface="微软雅黑" panose="020B0503020204020204" pitchFamily="34" charset="-122"/>
                <a:ea typeface="微软雅黑" panose="020B0503020204020204" pitchFamily="34" charset="-122"/>
              </a:rPr>
              <a:t>3S</a:t>
            </a:r>
            <a:r>
              <a:rPr lang="zh-CN" altLang="en-US" sz="2000" b="1" kern="0" dirty="0" smtClean="0">
                <a:solidFill>
                  <a:srgbClr val="FFFFFF"/>
                </a:solidFill>
                <a:latin typeface="微软雅黑" panose="020B0503020204020204" pitchFamily="34" charset="-122"/>
                <a:ea typeface="微软雅黑" panose="020B0503020204020204" pitchFamily="34" charset="-122"/>
              </a:rPr>
              <a:t>概念、关系</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11560" y="1340768"/>
            <a:ext cx="8027114" cy="1200329"/>
          </a:xfrm>
          <a:prstGeom prst="rect">
            <a:avLst/>
          </a:prstGeom>
          <a:noFill/>
        </p:spPr>
        <p:txBody>
          <a:bodyPr wrap="square" rtlCol="0">
            <a:spAutoFit/>
          </a:bodyPr>
          <a:lstStyle/>
          <a:p>
            <a:pPr algn="l"/>
            <a:r>
              <a:rPr lang="en-US" altLang="zh-CN" dirty="0" smtClean="0">
                <a:solidFill>
                  <a:srgbClr val="000000"/>
                </a:solidFill>
                <a:latin typeface="+mn-lt"/>
                <a:ea typeface="黑体" panose="02010609060101010101" pitchFamily="49" charset="-122"/>
              </a:rPr>
              <a:t>&lt;3&gt;</a:t>
            </a:r>
            <a:r>
              <a:rPr lang="zh-CN" altLang="en-US" dirty="0" smtClean="0">
                <a:solidFill>
                  <a:srgbClr val="000000"/>
                </a:solidFill>
                <a:latin typeface="+mn-lt"/>
                <a:ea typeface="黑体" panose="02010609060101010101" pitchFamily="49" charset="-122"/>
              </a:rPr>
              <a:t>四大导航系统</a:t>
            </a:r>
            <a:endParaRPr lang="en-US" altLang="zh-CN" dirty="0" smtClean="0">
              <a:solidFill>
                <a:srgbClr val="000000"/>
              </a:solidFill>
              <a:latin typeface="+mn-lt"/>
              <a:ea typeface="黑体" panose="02010609060101010101" pitchFamily="49" charset="-122"/>
            </a:endParaRPr>
          </a:p>
          <a:p>
            <a:pPr algn="l"/>
            <a:endParaRPr lang="en-US" altLang="zh-CN" dirty="0">
              <a:solidFill>
                <a:srgbClr val="000000"/>
              </a:solidFill>
              <a:latin typeface="+mn-lt"/>
              <a:ea typeface="黑体" panose="02010609060101010101" pitchFamily="49" charset="-122"/>
            </a:endParaRPr>
          </a:p>
          <a:p>
            <a:pPr algn="l"/>
            <a:endParaRPr lang="zh-CN" altLang="en-US" dirty="0">
              <a:solidFill>
                <a:srgbClr val="000000"/>
              </a:solidFill>
              <a:latin typeface="+mn-lt"/>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6552" y="6525344"/>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044779665"/>
              </p:ext>
            </p:extLst>
          </p:nvPr>
        </p:nvGraphicFramePr>
        <p:xfrm>
          <a:off x="1331640" y="2708920"/>
          <a:ext cx="6513910" cy="1854200"/>
        </p:xfrm>
        <a:graphic>
          <a:graphicData uri="http://schemas.openxmlformats.org/drawingml/2006/table">
            <a:tbl>
              <a:tblPr firstRow="1" bandRow="1">
                <a:tableStyleId>{5C22544A-7EE6-4342-B048-85BDC9FD1C3A}</a:tableStyleId>
              </a:tblPr>
              <a:tblGrid>
                <a:gridCol w="720080">
                  <a:extLst>
                    <a:ext uri="{9D8B030D-6E8A-4147-A177-3AD203B41FA5}">
                      <a16:colId xmlns:a16="http://schemas.microsoft.com/office/drawing/2014/main" val="20000"/>
                    </a:ext>
                  </a:extLst>
                </a:gridCol>
                <a:gridCol w="1152128">
                  <a:extLst>
                    <a:ext uri="{9D8B030D-6E8A-4147-A177-3AD203B41FA5}">
                      <a16:colId xmlns:a16="http://schemas.microsoft.com/office/drawing/2014/main" val="20001"/>
                    </a:ext>
                  </a:extLst>
                </a:gridCol>
                <a:gridCol w="897287">
                  <a:extLst>
                    <a:ext uri="{9D8B030D-6E8A-4147-A177-3AD203B41FA5}">
                      <a16:colId xmlns:a16="http://schemas.microsoft.com/office/drawing/2014/main" val="20002"/>
                    </a:ext>
                  </a:extLst>
                </a:gridCol>
                <a:gridCol w="1368152">
                  <a:extLst>
                    <a:ext uri="{9D8B030D-6E8A-4147-A177-3AD203B41FA5}">
                      <a16:colId xmlns:a16="http://schemas.microsoft.com/office/drawing/2014/main" val="20003"/>
                    </a:ext>
                  </a:extLst>
                </a:gridCol>
                <a:gridCol w="648072">
                  <a:extLst>
                    <a:ext uri="{9D8B030D-6E8A-4147-A177-3AD203B41FA5}">
                      <a16:colId xmlns:a16="http://schemas.microsoft.com/office/drawing/2014/main" val="20004"/>
                    </a:ext>
                  </a:extLst>
                </a:gridCol>
                <a:gridCol w="1728191">
                  <a:extLst>
                    <a:ext uri="{9D8B030D-6E8A-4147-A177-3AD203B41FA5}">
                      <a16:colId xmlns:a16="http://schemas.microsoft.com/office/drawing/2014/main" val="20005"/>
                    </a:ext>
                  </a:extLst>
                </a:gridCol>
              </a:tblGrid>
              <a:tr h="370840">
                <a:tc>
                  <a:txBody>
                    <a:bodyPr/>
                    <a:lstStyle/>
                    <a:p>
                      <a:r>
                        <a:rPr lang="zh-CN" altLang="en-US" sz="1800" dirty="0" smtClean="0"/>
                        <a:t>编号</a:t>
                      </a:r>
                      <a:endParaRPr lang="zh-CN" altLang="en-US" sz="1800" dirty="0"/>
                    </a:p>
                  </a:txBody>
                  <a:tcPr/>
                </a:tc>
                <a:tc>
                  <a:txBody>
                    <a:bodyPr/>
                    <a:lstStyle/>
                    <a:p>
                      <a:r>
                        <a:rPr lang="zh-CN" altLang="en-US" sz="1800" dirty="0" smtClean="0"/>
                        <a:t>名称</a:t>
                      </a:r>
                      <a:endParaRPr lang="zh-CN" altLang="en-US" sz="1800" dirty="0"/>
                    </a:p>
                  </a:txBody>
                  <a:tcPr/>
                </a:tc>
                <a:tc>
                  <a:txBody>
                    <a:bodyPr/>
                    <a:lstStyle/>
                    <a:p>
                      <a:r>
                        <a:rPr lang="zh-CN" altLang="en-US" sz="1800" dirty="0" smtClean="0"/>
                        <a:t>国家</a:t>
                      </a:r>
                      <a:endParaRPr lang="zh-CN" altLang="en-US" sz="1800" dirty="0"/>
                    </a:p>
                  </a:txBody>
                  <a:tcPr/>
                </a:tc>
                <a:tc>
                  <a:txBody>
                    <a:bodyPr/>
                    <a:lstStyle/>
                    <a:p>
                      <a:r>
                        <a:rPr lang="zh-CN" altLang="en-US" sz="1800" dirty="0" smtClean="0"/>
                        <a:t>组成</a:t>
                      </a:r>
                      <a:endParaRPr lang="zh-CN" altLang="en-US" sz="1800" dirty="0"/>
                    </a:p>
                  </a:txBody>
                  <a:tcPr/>
                </a:tc>
                <a:tc>
                  <a:txBody>
                    <a:bodyPr/>
                    <a:lstStyle/>
                    <a:p>
                      <a:r>
                        <a:rPr lang="zh-CN" altLang="en-US" sz="1800" dirty="0" smtClean="0"/>
                        <a:t>精度</a:t>
                      </a:r>
                      <a:endParaRPr lang="zh-CN" altLang="en-US" sz="1800" dirty="0"/>
                    </a:p>
                  </a:txBody>
                  <a:tcPr/>
                </a:tc>
                <a:tc>
                  <a:txBody>
                    <a:bodyPr/>
                    <a:lstStyle/>
                    <a:p>
                      <a:r>
                        <a:rPr lang="zh-CN" altLang="en-US" sz="1800" dirty="0" smtClean="0"/>
                        <a:t>用途</a:t>
                      </a:r>
                      <a:endParaRPr lang="zh-CN" altLang="en-US" sz="1800" dirty="0"/>
                    </a:p>
                  </a:txBody>
                  <a:tcPr/>
                </a:tc>
                <a:extLst>
                  <a:ext uri="{0D108BD9-81ED-4DB2-BD59-A6C34878D82A}">
                    <a16:rowId xmlns:a16="http://schemas.microsoft.com/office/drawing/2014/main" val="10000"/>
                  </a:ext>
                </a:extLst>
              </a:tr>
              <a:tr h="370840">
                <a:tc>
                  <a:txBody>
                    <a:bodyPr/>
                    <a:lstStyle/>
                    <a:p>
                      <a:r>
                        <a:rPr lang="en-US" altLang="zh-CN" sz="1800" dirty="0" smtClean="0"/>
                        <a:t>1</a:t>
                      </a:r>
                      <a:endParaRPr lang="zh-CN" altLang="en-US" sz="1800" dirty="0"/>
                    </a:p>
                  </a:txBody>
                  <a:tcPr/>
                </a:tc>
                <a:tc>
                  <a:txBody>
                    <a:bodyPr/>
                    <a:lstStyle/>
                    <a:p>
                      <a:r>
                        <a:rPr lang="en-US" altLang="zh-CN" sz="1800" dirty="0" smtClean="0"/>
                        <a:t>GPS</a:t>
                      </a:r>
                      <a:endParaRPr lang="zh-CN" altLang="en-US" sz="1800" dirty="0"/>
                    </a:p>
                  </a:txBody>
                  <a:tcPr/>
                </a:tc>
                <a:tc>
                  <a:txBody>
                    <a:bodyPr/>
                    <a:lstStyle/>
                    <a:p>
                      <a:r>
                        <a:rPr lang="zh-CN" altLang="en-US" sz="1800" dirty="0" smtClean="0"/>
                        <a:t>美国</a:t>
                      </a:r>
                      <a:endParaRPr lang="zh-CN" altLang="en-US" sz="1800" dirty="0"/>
                    </a:p>
                  </a:txBody>
                  <a:tcPr/>
                </a:tc>
                <a:tc>
                  <a:txBody>
                    <a:bodyPr/>
                    <a:lstStyle/>
                    <a:p>
                      <a:r>
                        <a:rPr lang="en-US" altLang="zh-CN" sz="1800" dirty="0" smtClean="0"/>
                        <a:t>24</a:t>
                      </a:r>
                      <a:endParaRPr lang="zh-CN" altLang="en-US" sz="1800" dirty="0"/>
                    </a:p>
                  </a:txBody>
                  <a:tcPr/>
                </a:tc>
                <a:tc>
                  <a:txBody>
                    <a:bodyPr/>
                    <a:lstStyle/>
                    <a:p>
                      <a:r>
                        <a:rPr lang="en-US" altLang="zh-CN" sz="1800" dirty="0" smtClean="0"/>
                        <a:t>10m</a:t>
                      </a:r>
                      <a:endParaRPr lang="zh-CN" altLang="en-US" sz="1800" dirty="0"/>
                    </a:p>
                  </a:txBody>
                  <a:tcPr/>
                </a:tc>
                <a:tc>
                  <a:txBody>
                    <a:bodyPr/>
                    <a:lstStyle/>
                    <a:p>
                      <a:r>
                        <a:rPr lang="zh-CN" altLang="en-US" sz="1800" dirty="0" smtClean="0"/>
                        <a:t>军民两用</a:t>
                      </a:r>
                      <a:endParaRPr lang="zh-CN" altLang="en-US" sz="1800" dirty="0"/>
                    </a:p>
                  </a:txBody>
                  <a:tcPr/>
                </a:tc>
                <a:extLst>
                  <a:ext uri="{0D108BD9-81ED-4DB2-BD59-A6C34878D82A}">
                    <a16:rowId xmlns:a16="http://schemas.microsoft.com/office/drawing/2014/main" val="10001"/>
                  </a:ext>
                </a:extLst>
              </a:tr>
              <a:tr h="370840">
                <a:tc>
                  <a:txBody>
                    <a:bodyPr/>
                    <a:lstStyle/>
                    <a:p>
                      <a:r>
                        <a:rPr lang="en-US" altLang="zh-CN" sz="1800" dirty="0" smtClean="0"/>
                        <a:t>2</a:t>
                      </a:r>
                      <a:endParaRPr lang="zh-CN" altLang="en-US" sz="1800" dirty="0"/>
                    </a:p>
                  </a:txBody>
                  <a:tcPr/>
                </a:tc>
                <a:tc>
                  <a:txBody>
                    <a:bodyPr/>
                    <a:lstStyle/>
                    <a:p>
                      <a:r>
                        <a:rPr lang="zh-CN" altLang="en-US" sz="1800" dirty="0" smtClean="0"/>
                        <a:t>格洛纳斯</a:t>
                      </a:r>
                      <a:endParaRPr lang="zh-CN" altLang="en-US" sz="1800" dirty="0"/>
                    </a:p>
                  </a:txBody>
                  <a:tcPr/>
                </a:tc>
                <a:tc>
                  <a:txBody>
                    <a:bodyPr/>
                    <a:lstStyle/>
                    <a:p>
                      <a:r>
                        <a:rPr lang="zh-CN" altLang="en-US" sz="1800" dirty="0" smtClean="0"/>
                        <a:t>俄罗斯</a:t>
                      </a:r>
                      <a:endParaRPr lang="zh-CN" altLang="en-US" sz="1800" dirty="0"/>
                    </a:p>
                  </a:txBody>
                  <a:tcPr/>
                </a:tc>
                <a:tc>
                  <a:txBody>
                    <a:bodyPr/>
                    <a:lstStyle/>
                    <a:p>
                      <a:r>
                        <a:rPr lang="en-US" altLang="zh-CN" sz="1800" dirty="0" smtClean="0"/>
                        <a:t>24</a:t>
                      </a:r>
                      <a:endParaRPr lang="zh-CN" altLang="en-US" sz="1800" dirty="0"/>
                    </a:p>
                  </a:txBody>
                  <a:tcPr/>
                </a:tc>
                <a:tc>
                  <a:txBody>
                    <a:bodyPr/>
                    <a:lstStyle/>
                    <a:p>
                      <a:r>
                        <a:rPr lang="en-US" altLang="zh-CN" sz="1800" dirty="0" smtClean="0"/>
                        <a:t>10m</a:t>
                      </a:r>
                      <a:endParaRPr lang="zh-CN"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军民两用</a:t>
                      </a:r>
                    </a:p>
                  </a:txBody>
                  <a:tcPr/>
                </a:tc>
                <a:extLst>
                  <a:ext uri="{0D108BD9-81ED-4DB2-BD59-A6C34878D82A}">
                    <a16:rowId xmlns:a16="http://schemas.microsoft.com/office/drawing/2014/main" val="10002"/>
                  </a:ext>
                </a:extLst>
              </a:tr>
              <a:tr h="370840">
                <a:tc>
                  <a:txBody>
                    <a:bodyPr/>
                    <a:lstStyle/>
                    <a:p>
                      <a:r>
                        <a:rPr lang="en-US" altLang="zh-CN" sz="1800" dirty="0" smtClean="0"/>
                        <a:t>3</a:t>
                      </a:r>
                      <a:endParaRPr lang="zh-CN" altLang="en-US" sz="1800" dirty="0"/>
                    </a:p>
                  </a:txBody>
                  <a:tcPr/>
                </a:tc>
                <a:tc>
                  <a:txBody>
                    <a:bodyPr/>
                    <a:lstStyle/>
                    <a:p>
                      <a:r>
                        <a:rPr lang="zh-CN" altLang="en-US" sz="1800" dirty="0" smtClean="0"/>
                        <a:t>伽利略</a:t>
                      </a:r>
                      <a:endParaRPr lang="zh-CN" altLang="en-US" sz="1800" dirty="0"/>
                    </a:p>
                  </a:txBody>
                  <a:tcPr/>
                </a:tc>
                <a:tc>
                  <a:txBody>
                    <a:bodyPr/>
                    <a:lstStyle/>
                    <a:p>
                      <a:r>
                        <a:rPr lang="zh-CN" altLang="en-US" sz="1800" dirty="0" smtClean="0"/>
                        <a:t>欧盟</a:t>
                      </a:r>
                      <a:endParaRPr lang="zh-CN" altLang="en-US" sz="1800" dirty="0"/>
                    </a:p>
                  </a:txBody>
                  <a:tcPr/>
                </a:tc>
                <a:tc>
                  <a:txBody>
                    <a:bodyPr/>
                    <a:lstStyle/>
                    <a:p>
                      <a:r>
                        <a:rPr lang="en-US" altLang="zh-CN" sz="1800" dirty="0" smtClean="0"/>
                        <a:t>30</a:t>
                      </a:r>
                      <a:endParaRPr lang="zh-CN" altLang="en-US" sz="1800" dirty="0"/>
                    </a:p>
                  </a:txBody>
                  <a:tcPr/>
                </a:tc>
                <a:tc>
                  <a:txBody>
                    <a:bodyPr/>
                    <a:lstStyle/>
                    <a:p>
                      <a:r>
                        <a:rPr lang="en-US" altLang="zh-CN" sz="1800" dirty="0" smtClean="0"/>
                        <a:t>1m</a:t>
                      </a:r>
                      <a:endParaRPr lang="zh-CN" altLang="en-US" sz="1800" dirty="0"/>
                    </a:p>
                  </a:txBody>
                  <a:tcPr/>
                </a:tc>
                <a:tc>
                  <a:txBody>
                    <a:bodyPr/>
                    <a:lstStyle/>
                    <a:p>
                      <a:r>
                        <a:rPr lang="zh-CN" altLang="en-US" sz="1800" dirty="0" smtClean="0"/>
                        <a:t>民用为主</a:t>
                      </a:r>
                      <a:endParaRPr lang="zh-CN" altLang="en-US" sz="1800" dirty="0"/>
                    </a:p>
                  </a:txBody>
                  <a:tcPr/>
                </a:tc>
                <a:extLst>
                  <a:ext uri="{0D108BD9-81ED-4DB2-BD59-A6C34878D82A}">
                    <a16:rowId xmlns:a16="http://schemas.microsoft.com/office/drawing/2014/main" val="10003"/>
                  </a:ext>
                </a:extLst>
              </a:tr>
              <a:tr h="370840">
                <a:tc>
                  <a:txBody>
                    <a:bodyPr/>
                    <a:lstStyle/>
                    <a:p>
                      <a:r>
                        <a:rPr lang="en-US" altLang="zh-CN" sz="1800" dirty="0" smtClean="0"/>
                        <a:t>4</a:t>
                      </a:r>
                      <a:endParaRPr lang="zh-CN" altLang="en-US" sz="1800" dirty="0"/>
                    </a:p>
                  </a:txBody>
                  <a:tcPr/>
                </a:tc>
                <a:tc>
                  <a:txBody>
                    <a:bodyPr/>
                    <a:lstStyle/>
                    <a:p>
                      <a:r>
                        <a:rPr lang="zh-CN" altLang="en-US" sz="1800" dirty="0" smtClean="0"/>
                        <a:t>北斗</a:t>
                      </a:r>
                      <a:endParaRPr lang="zh-CN" altLang="en-US" sz="1800" dirty="0"/>
                    </a:p>
                  </a:txBody>
                  <a:tcPr/>
                </a:tc>
                <a:tc>
                  <a:txBody>
                    <a:bodyPr/>
                    <a:lstStyle/>
                    <a:p>
                      <a:r>
                        <a:rPr lang="zh-CN" altLang="en-US" sz="1800" dirty="0" smtClean="0"/>
                        <a:t>中国</a:t>
                      </a:r>
                      <a:endParaRPr lang="zh-CN" altLang="en-US" sz="1800" dirty="0"/>
                    </a:p>
                  </a:txBody>
                  <a:tcPr/>
                </a:tc>
                <a:tc>
                  <a:txBody>
                    <a:bodyPr/>
                    <a:lstStyle/>
                    <a:p>
                      <a:r>
                        <a:rPr lang="en-US" altLang="zh-CN" sz="1800" dirty="0" smtClean="0"/>
                        <a:t>5</a:t>
                      </a:r>
                      <a:r>
                        <a:rPr lang="zh-CN" altLang="en-US" sz="1800" dirty="0" smtClean="0"/>
                        <a:t>静</a:t>
                      </a:r>
                      <a:r>
                        <a:rPr lang="en-US" altLang="zh-CN" sz="1800" dirty="0" smtClean="0"/>
                        <a:t>+30</a:t>
                      </a:r>
                      <a:r>
                        <a:rPr lang="zh-CN" altLang="en-US" sz="1800" dirty="0" smtClean="0"/>
                        <a:t>非静</a:t>
                      </a:r>
                      <a:endParaRPr lang="zh-CN" altLang="en-US" sz="1800" dirty="0"/>
                    </a:p>
                  </a:txBody>
                  <a:tcPr/>
                </a:tc>
                <a:tc>
                  <a:txBody>
                    <a:bodyPr/>
                    <a:lstStyle/>
                    <a:p>
                      <a:r>
                        <a:rPr lang="en-US" altLang="zh-CN" sz="1800" dirty="0" smtClean="0"/>
                        <a:t>10m</a:t>
                      </a:r>
                      <a:endParaRPr lang="zh-CN" alt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军民两用</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008459120"/>
      </p:ext>
    </p:extLst>
  </p:cSld>
  <p:clrMapOvr>
    <a:masterClrMapping/>
  </p:clrMapOvr>
  <p:transition>
    <p:rand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lstStyle/>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en-US" altLang="zh-CN" sz="3600" dirty="0">
              <a:solidFill>
                <a:schemeClr val="tx2"/>
              </a:solidFill>
              <a:latin typeface="黑体" panose="02010609060101010101" pitchFamily="49" charset="-122"/>
              <a:ea typeface="黑体" panose="02010609060101010101" pitchFamily="49"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4400" b="1" kern="0" dirty="0" smtClean="0">
                <a:solidFill>
                  <a:srgbClr val="FFFFFF"/>
                </a:solidFill>
                <a:latin typeface="微软雅黑" panose="020B0503020204020204" pitchFamily="34" charset="-122"/>
                <a:ea typeface="微软雅黑" panose="020B0503020204020204" pitchFamily="34" charset="-122"/>
              </a:rPr>
              <a:t>—</a:t>
            </a:r>
            <a:r>
              <a:rPr lang="zh-CN" altLang="en-US" sz="2000" b="1" kern="0" dirty="0" smtClean="0">
                <a:solidFill>
                  <a:srgbClr val="FFFFFF"/>
                </a:solidFill>
                <a:latin typeface="微软雅黑" panose="020B0503020204020204" pitchFamily="34" charset="-122"/>
                <a:ea typeface="微软雅黑" panose="020B0503020204020204" pitchFamily="34" charset="-122"/>
              </a:rPr>
              <a:t>数据结构</a:t>
            </a:r>
            <a:endParaRPr lang="zh-CN" altLang="en-US" sz="20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11560" y="1340768"/>
            <a:ext cx="7920880" cy="4832092"/>
          </a:xfrm>
          <a:prstGeom prst="rect">
            <a:avLst/>
          </a:prstGeom>
          <a:noFill/>
        </p:spPr>
        <p:txBody>
          <a:bodyPr wrap="square" rtlCol="0">
            <a:spAutoFit/>
          </a:bodyPr>
          <a:lstStyle/>
          <a:p>
            <a:pPr algn="l"/>
            <a:r>
              <a:rPr lang="en-US" altLang="zh-CN" sz="2000" dirty="0" smtClean="0">
                <a:solidFill>
                  <a:srgbClr val="000000"/>
                </a:solidFill>
                <a:latin typeface="Times New Roman"/>
                <a:ea typeface="黑体" panose="02010609060101010101" pitchFamily="49" charset="-122"/>
              </a:rPr>
              <a:t>&lt;1&gt; </a:t>
            </a:r>
            <a:r>
              <a:rPr lang="zh-CN" altLang="en-US" sz="2000" b="1" dirty="0" smtClean="0">
                <a:solidFill>
                  <a:srgbClr val="000000"/>
                </a:solidFill>
                <a:latin typeface="Times New Roman"/>
                <a:ea typeface="黑体" panose="02010609060101010101" pitchFamily="49" charset="-122"/>
              </a:rPr>
              <a:t>矢量数据</a:t>
            </a:r>
            <a:r>
              <a:rPr lang="en-US" altLang="zh-CN" sz="2000" b="1" dirty="0">
                <a:solidFill>
                  <a:srgbClr val="000000"/>
                </a:solidFill>
                <a:latin typeface="Times New Roman"/>
                <a:ea typeface="黑体" panose="02010609060101010101" pitchFamily="49" charset="-122"/>
              </a:rPr>
              <a:t>(Vector</a:t>
            </a:r>
            <a:r>
              <a:rPr lang="en-US" altLang="zh-CN" sz="2000" b="1" dirty="0" smtClean="0">
                <a:solidFill>
                  <a:srgbClr val="000000"/>
                </a:solidFill>
                <a:latin typeface="Times New Roman"/>
                <a:ea typeface="黑体" panose="02010609060101010101" pitchFamily="49" charset="-122"/>
              </a:rPr>
              <a:t>)</a:t>
            </a:r>
            <a:r>
              <a:rPr lang="zh-CN" altLang="en-US" sz="2000" b="1" dirty="0" smtClean="0">
                <a:solidFill>
                  <a:srgbClr val="000000"/>
                </a:solidFill>
                <a:latin typeface="Times New Roman"/>
                <a:ea typeface="黑体" panose="02010609060101010101" pitchFamily="49" charset="-122"/>
              </a:rPr>
              <a:t>：</a:t>
            </a:r>
            <a:r>
              <a:rPr lang="zh-CN" altLang="en-US" sz="2000" dirty="0" smtClean="0">
                <a:solidFill>
                  <a:srgbClr val="000000"/>
                </a:solidFill>
                <a:latin typeface="Times New Roman"/>
                <a:ea typeface="黑体" panose="02010609060101010101" pitchFamily="49" charset="-122"/>
              </a:rPr>
              <a:t>通过</a:t>
            </a:r>
            <a:r>
              <a:rPr lang="zh-CN" altLang="en-US" sz="2000" dirty="0">
                <a:solidFill>
                  <a:srgbClr val="000000"/>
                </a:solidFill>
                <a:latin typeface="Times New Roman"/>
                <a:ea typeface="黑体" panose="02010609060101010101" pitchFamily="49" charset="-122"/>
              </a:rPr>
              <a:t>记录坐标的方式尽可能精确地表示点、线、多边形等地理</a:t>
            </a:r>
            <a:r>
              <a:rPr lang="zh-CN" altLang="en-US" sz="2000" dirty="0" smtClean="0">
                <a:solidFill>
                  <a:srgbClr val="000000"/>
                </a:solidFill>
                <a:latin typeface="Times New Roman"/>
                <a:ea typeface="黑体" panose="02010609060101010101" pitchFamily="49" charset="-122"/>
              </a:rPr>
              <a:t>实体</a:t>
            </a:r>
            <a:endParaRPr lang="en-US" altLang="zh-CN" sz="2000" dirty="0" smtClean="0">
              <a:solidFill>
                <a:srgbClr val="000000"/>
              </a:solidFill>
              <a:latin typeface="Times New Roman"/>
              <a:ea typeface="黑体" panose="02010609060101010101" pitchFamily="49" charset="-122"/>
            </a:endParaRPr>
          </a:p>
          <a:p>
            <a:pPr marL="342900" indent="-342900" algn="l">
              <a:buFont typeface="Arial" panose="020B0604020202020204" pitchFamily="34" charset="0"/>
              <a:buChar char="•"/>
            </a:pPr>
            <a:r>
              <a:rPr lang="zh-CN" altLang="en-US" sz="2000" dirty="0" smtClean="0">
                <a:solidFill>
                  <a:srgbClr val="000000"/>
                </a:solidFill>
                <a:latin typeface="Times New Roman"/>
                <a:ea typeface="黑体" panose="02010609060101010101" pitchFamily="49" charset="-122"/>
              </a:rPr>
              <a:t>实体数据结构：构成多边形边界的各个线段，以多边形为单元进行组织。</a:t>
            </a:r>
            <a:endParaRPr lang="en-US" altLang="zh-CN" sz="2000" dirty="0" smtClean="0">
              <a:solidFill>
                <a:srgbClr val="000000"/>
              </a:solidFill>
              <a:latin typeface="Times New Roman"/>
              <a:ea typeface="黑体" panose="02010609060101010101" pitchFamily="49" charset="-122"/>
            </a:endParaRPr>
          </a:p>
          <a:p>
            <a:pPr marL="342900" indent="-342900" algn="l">
              <a:buFont typeface="Arial" panose="020B0604020202020204" pitchFamily="34" charset="0"/>
              <a:buChar char="•"/>
            </a:pPr>
            <a:r>
              <a:rPr lang="zh-CN" altLang="en-US" sz="2000" dirty="0" smtClean="0">
                <a:solidFill>
                  <a:srgbClr val="000000"/>
                </a:solidFill>
                <a:latin typeface="Times New Roman"/>
                <a:ea typeface="黑体" panose="02010609060101010101" pitchFamily="49" charset="-122"/>
              </a:rPr>
              <a:t>拓扑数据结构：</a:t>
            </a:r>
            <a:r>
              <a:rPr lang="en-US" altLang="zh-CN" sz="2000" dirty="0">
                <a:solidFill>
                  <a:srgbClr val="000000"/>
                </a:solidFill>
                <a:latin typeface="Times New Roman"/>
                <a:ea typeface="黑体" panose="02010609060101010101" pitchFamily="49" charset="-122"/>
              </a:rPr>
              <a:t>GIS</a:t>
            </a:r>
            <a:r>
              <a:rPr lang="zh-CN" altLang="en-US" sz="2000" dirty="0">
                <a:solidFill>
                  <a:srgbClr val="000000"/>
                </a:solidFill>
                <a:latin typeface="Times New Roman"/>
                <a:ea typeface="黑体" panose="02010609060101010101" pitchFamily="49" charset="-122"/>
              </a:rPr>
              <a:t>上所谈的</a:t>
            </a:r>
            <a:r>
              <a:rPr lang="zh-CN" altLang="en-US" sz="2000" dirty="0" smtClean="0">
                <a:solidFill>
                  <a:srgbClr val="000000"/>
                </a:solidFill>
                <a:latin typeface="Times New Roman"/>
                <a:ea typeface="黑体" panose="02010609060101010101" pitchFamily="49" charset="-122"/>
              </a:rPr>
              <a:t>拓扑用来描述</a:t>
            </a:r>
            <a:r>
              <a:rPr lang="zh-CN" altLang="en-US" sz="2000" dirty="0">
                <a:solidFill>
                  <a:srgbClr val="000000"/>
                </a:solidFill>
                <a:latin typeface="Times New Roman"/>
                <a:ea typeface="黑体" panose="02010609060101010101" pitchFamily="49" charset="-122"/>
              </a:rPr>
              <a:t>资料彼此间的空间关系。</a:t>
            </a:r>
          </a:p>
          <a:p>
            <a:pPr algn="l"/>
            <a:r>
              <a:rPr lang="en-US" altLang="zh-CN" dirty="0" smtClean="0">
                <a:solidFill>
                  <a:srgbClr val="000000"/>
                </a:solidFill>
                <a:latin typeface="Times New Roman"/>
                <a:ea typeface="黑体" panose="02010609060101010101" pitchFamily="49" charset="-122"/>
              </a:rPr>
              <a:t> </a:t>
            </a:r>
          </a:p>
          <a:p>
            <a:pPr algn="l"/>
            <a:r>
              <a:rPr lang="en-US" altLang="zh-CN" dirty="0" smtClean="0">
                <a:solidFill>
                  <a:srgbClr val="000000"/>
                </a:solidFill>
                <a:latin typeface="Times New Roman"/>
                <a:ea typeface="黑体" panose="02010609060101010101" pitchFamily="49" charset="-122"/>
              </a:rPr>
              <a:t>    </a:t>
            </a:r>
          </a:p>
          <a:p>
            <a:pPr algn="l"/>
            <a:endParaRPr lang="en-US" altLang="zh-CN" sz="2000" dirty="0">
              <a:solidFill>
                <a:srgbClr val="000000"/>
              </a:solidFill>
              <a:latin typeface="Times New Roman"/>
              <a:ea typeface="黑体" panose="02010609060101010101" pitchFamily="49" charset="-122"/>
            </a:endParaRPr>
          </a:p>
          <a:p>
            <a:pPr algn="l"/>
            <a:endParaRPr lang="en-US" altLang="zh-CN" sz="2000" dirty="0" smtClean="0">
              <a:solidFill>
                <a:srgbClr val="000000"/>
              </a:solidFill>
              <a:latin typeface="Times New Roman"/>
              <a:ea typeface="黑体" panose="02010609060101010101" pitchFamily="49" charset="-122"/>
            </a:endParaRPr>
          </a:p>
          <a:p>
            <a:pPr algn="l"/>
            <a:r>
              <a:rPr lang="en-US" altLang="zh-CN" sz="2000" dirty="0" smtClean="0">
                <a:solidFill>
                  <a:srgbClr val="000000"/>
                </a:solidFill>
                <a:latin typeface="Times New Roman"/>
                <a:ea typeface="黑体" panose="02010609060101010101" pitchFamily="49" charset="-122"/>
              </a:rPr>
              <a:t>  </a:t>
            </a:r>
            <a:endParaRPr lang="en-US" altLang="zh-CN" sz="2000" dirty="0">
              <a:solidFill>
                <a:srgbClr val="000000"/>
              </a:solidFill>
              <a:latin typeface="Times New Roman"/>
              <a:ea typeface="黑体" panose="02010609060101010101" pitchFamily="49" charset="-122"/>
            </a:endParaRPr>
          </a:p>
          <a:p>
            <a:pPr algn="l"/>
            <a:r>
              <a:rPr lang="zh-CN" altLang="en-US" sz="2000" dirty="0" smtClean="0">
                <a:solidFill>
                  <a:srgbClr val="000000"/>
                </a:solidFill>
                <a:latin typeface="Times New Roman"/>
                <a:ea typeface="黑体" panose="02010609060101010101" pitchFamily="49" charset="-122"/>
              </a:rPr>
              <a:t>                                            </a:t>
            </a:r>
            <a:endParaRPr lang="en-US" altLang="zh-CN" sz="2000" dirty="0" smtClean="0">
              <a:solidFill>
                <a:srgbClr val="000000"/>
              </a:solidFill>
              <a:latin typeface="Times New Roman"/>
              <a:ea typeface="黑体" panose="02010609060101010101" pitchFamily="49" charset="-122"/>
            </a:endParaRPr>
          </a:p>
          <a:p>
            <a:pPr algn="l"/>
            <a:r>
              <a:rPr lang="zh-CN" altLang="en-US" sz="2000" dirty="0" smtClean="0">
                <a:solidFill>
                  <a:srgbClr val="000000"/>
                </a:solidFill>
                <a:latin typeface="Times New Roman"/>
                <a:ea typeface="黑体" panose="02010609060101010101" pitchFamily="49" charset="-122"/>
              </a:rPr>
              <a:t>                                                  </a:t>
            </a:r>
            <a:r>
              <a:rPr lang="zh-CN" altLang="en-US" sz="1400" dirty="0" smtClean="0">
                <a:solidFill>
                  <a:srgbClr val="000000"/>
                </a:solidFill>
                <a:latin typeface="Times New Roman"/>
                <a:ea typeface="黑体" panose="02010609060101010101" pitchFamily="49" charset="-122"/>
              </a:rPr>
              <a:t>不规则三角网的拓扑结构</a:t>
            </a:r>
            <a:endParaRPr lang="en-US" altLang="zh-CN" sz="1400" dirty="0" smtClean="0">
              <a:solidFill>
                <a:srgbClr val="000000"/>
              </a:solidFill>
              <a:latin typeface="Times New Roman"/>
              <a:ea typeface="黑体" panose="02010609060101010101" pitchFamily="49" charset="-122"/>
            </a:endParaRPr>
          </a:p>
          <a:p>
            <a:pPr algn="l"/>
            <a:endParaRPr lang="en-US" altLang="zh-CN" sz="2000" dirty="0" smtClean="0">
              <a:solidFill>
                <a:srgbClr val="000000"/>
              </a:solidFill>
              <a:latin typeface="Times New Roman"/>
              <a:ea typeface="黑体" panose="02010609060101010101" pitchFamily="49" charset="-122"/>
            </a:endParaRPr>
          </a:p>
          <a:p>
            <a:pPr algn="l"/>
            <a:r>
              <a:rPr lang="en-US" altLang="zh-CN" sz="2000" dirty="0">
                <a:solidFill>
                  <a:srgbClr val="000000"/>
                </a:solidFill>
                <a:latin typeface="Times New Roman"/>
                <a:ea typeface="黑体" panose="02010609060101010101" pitchFamily="49" charset="-122"/>
              </a:rPr>
              <a:t>&lt;2&gt;</a:t>
            </a:r>
            <a:r>
              <a:rPr lang="zh-CN" altLang="en-US" sz="2000" b="1" dirty="0">
                <a:solidFill>
                  <a:srgbClr val="000000"/>
                </a:solidFill>
                <a:latin typeface="Times New Roman"/>
                <a:ea typeface="黑体" panose="02010609060101010101" pitchFamily="49" charset="-122"/>
              </a:rPr>
              <a:t>栅格数据</a:t>
            </a:r>
            <a:r>
              <a:rPr lang="en-US" altLang="zh-CN" sz="2000" b="1" dirty="0">
                <a:solidFill>
                  <a:srgbClr val="000000"/>
                </a:solidFill>
                <a:latin typeface="Times New Roman"/>
                <a:ea typeface="黑体" panose="02010609060101010101" pitchFamily="49" charset="-122"/>
              </a:rPr>
              <a:t>(Raster)</a:t>
            </a:r>
            <a:r>
              <a:rPr lang="zh-CN" altLang="en-US" sz="2000" b="1" dirty="0">
                <a:solidFill>
                  <a:srgbClr val="000000"/>
                </a:solidFill>
                <a:latin typeface="Times New Roman"/>
                <a:ea typeface="黑体" panose="02010609060101010101" pitchFamily="49" charset="-122"/>
              </a:rPr>
              <a:t>：</a:t>
            </a:r>
            <a:r>
              <a:rPr lang="zh-CN" altLang="en-US" sz="2000" dirty="0">
                <a:solidFill>
                  <a:srgbClr val="000000"/>
                </a:solidFill>
                <a:latin typeface="Times New Roman"/>
                <a:ea typeface="黑体" panose="02010609060101010101" pitchFamily="49" charset="-122"/>
              </a:rPr>
              <a:t>是指将地球表面划分为大小均匀紧密相邻的网格阵列，每个网格作为一个像元或</a:t>
            </a:r>
            <a:r>
              <a:rPr lang="zh-CN" altLang="en-US" sz="2000" dirty="0" smtClean="0">
                <a:solidFill>
                  <a:srgbClr val="000000"/>
                </a:solidFill>
                <a:latin typeface="Times New Roman"/>
                <a:ea typeface="黑体" panose="02010609060101010101" pitchFamily="49" charset="-122"/>
              </a:rPr>
              <a:t>像素</a:t>
            </a:r>
            <a:endParaRPr lang="en-US" altLang="zh-CN" sz="2000" dirty="0">
              <a:solidFill>
                <a:srgbClr val="000000"/>
              </a:solidFill>
              <a:latin typeface="Times New Roman"/>
              <a:ea typeface="黑体" panose="02010609060101010101" pitchFamily="49" charset="-122"/>
            </a:endParaRPr>
          </a:p>
        </p:txBody>
      </p:sp>
      <p:pic>
        <p:nvPicPr>
          <p:cNvPr id="54"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r="39914" b="20442"/>
          <a:stretch/>
        </p:blipFill>
        <p:spPr bwMode="auto">
          <a:xfrm>
            <a:off x="7610475" y="6308902"/>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96552" y="6474822"/>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pic>
        <p:nvPicPr>
          <p:cNvPr id="901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784" y="2996952"/>
            <a:ext cx="3888432" cy="1953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6391550"/>
      </p:ext>
    </p:extLst>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lstStyle/>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en-US" altLang="zh-CN" sz="3600" dirty="0">
              <a:solidFill>
                <a:schemeClr val="tx2"/>
              </a:solidFill>
              <a:latin typeface="黑体" panose="02010609060101010101" pitchFamily="49" charset="-122"/>
              <a:ea typeface="黑体" panose="02010609060101010101" pitchFamily="49"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smtClean="0">
                <a:solidFill>
                  <a:srgbClr val="FFFFFF"/>
                </a:solidFill>
                <a:latin typeface="微软雅黑" panose="020B0503020204020204" pitchFamily="34" charset="-122"/>
                <a:ea typeface="微软雅黑" panose="020B0503020204020204" pitchFamily="34" charset="-122"/>
              </a:rPr>
              <a:t>—</a:t>
            </a:r>
            <a:r>
              <a:rPr lang="zh-CN" altLang="en-US" b="1" kern="0" dirty="0" smtClean="0">
                <a:solidFill>
                  <a:srgbClr val="FFFFFF"/>
                </a:solidFill>
                <a:latin typeface="微软雅黑" panose="020B0503020204020204" pitchFamily="34" charset="-122"/>
                <a:ea typeface="微软雅黑" panose="020B0503020204020204" pitchFamily="34" charset="-122"/>
              </a:rPr>
              <a:t>地学基础（空间坐标系）</a:t>
            </a:r>
            <a:endParaRPr lang="zh-CN" altLang="en-US"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11560" y="1124744"/>
            <a:ext cx="7920880" cy="3139321"/>
          </a:xfrm>
          <a:prstGeom prst="rect">
            <a:avLst/>
          </a:prstGeom>
          <a:noFill/>
        </p:spPr>
        <p:txBody>
          <a:bodyPr wrap="square" rtlCol="0">
            <a:spAutoFit/>
          </a:bodyPr>
          <a:lstStyle/>
          <a:p>
            <a:pPr algn="l">
              <a:lnSpc>
                <a:spcPct val="150000"/>
              </a:lnSpc>
            </a:pPr>
            <a:r>
              <a:rPr lang="en-US" altLang="zh-CN" sz="2000" dirty="0" smtClean="0">
                <a:solidFill>
                  <a:srgbClr val="000000"/>
                </a:solidFill>
                <a:latin typeface="Times New Roman"/>
                <a:ea typeface="黑体" panose="02010609060101010101" pitchFamily="49" charset="-122"/>
              </a:rPr>
              <a:t>&lt;1&gt; </a:t>
            </a:r>
            <a:r>
              <a:rPr lang="zh-CN" altLang="en-US" sz="2000" dirty="0" smtClean="0">
                <a:solidFill>
                  <a:srgbClr val="000000"/>
                </a:solidFill>
                <a:latin typeface="Times New Roman"/>
                <a:ea typeface="黑体" panose="02010609060101010101" pitchFamily="49" charset="-122"/>
              </a:rPr>
              <a:t>地理空间坐标系</a:t>
            </a:r>
            <a:endParaRPr lang="en-US" altLang="zh-CN" sz="2000" dirty="0" smtClean="0">
              <a:solidFill>
                <a:srgbClr val="000000"/>
              </a:solidFill>
              <a:latin typeface="Times New Roman"/>
              <a:ea typeface="黑体" panose="02010609060101010101" pitchFamily="49" charset="-122"/>
            </a:endParaRPr>
          </a:p>
          <a:p>
            <a:pPr marL="342900" indent="-342900" algn="l">
              <a:lnSpc>
                <a:spcPct val="150000"/>
              </a:lnSpc>
              <a:buFont typeface="Arial" panose="020B0604020202020204" pitchFamily="34" charset="0"/>
              <a:buChar char="•"/>
            </a:pPr>
            <a:r>
              <a:rPr lang="zh-CN" altLang="en-US" sz="1800" dirty="0" smtClean="0">
                <a:solidFill>
                  <a:srgbClr val="000000"/>
                </a:solidFill>
                <a:latin typeface="Times New Roman"/>
                <a:ea typeface="黑体" panose="02010609060101010101" pitchFamily="49" charset="-122"/>
              </a:rPr>
              <a:t>极点</a:t>
            </a:r>
            <a:r>
              <a:rPr lang="zh-CN" altLang="en-US" sz="1800" dirty="0">
                <a:solidFill>
                  <a:srgbClr val="000000"/>
                </a:solidFill>
                <a:latin typeface="Times New Roman"/>
                <a:ea typeface="黑体" panose="02010609060101010101" pitchFamily="49" charset="-122"/>
              </a:rPr>
              <a:t>：</a:t>
            </a:r>
            <a:r>
              <a:rPr lang="zh-CN" altLang="en-US" sz="1800" dirty="0" smtClean="0">
                <a:solidFill>
                  <a:srgbClr val="000000"/>
                </a:solidFill>
                <a:latin typeface="Times New Roman"/>
                <a:ea typeface="黑体" panose="02010609060101010101" pitchFamily="49" charset="-122"/>
              </a:rPr>
              <a:t>地理坐标系是以地理极</a:t>
            </a:r>
            <a:r>
              <a:rPr lang="en-US" altLang="zh-CN" sz="1800" dirty="0" smtClean="0">
                <a:solidFill>
                  <a:srgbClr val="000000"/>
                </a:solidFill>
                <a:latin typeface="Times New Roman"/>
                <a:ea typeface="黑体" panose="02010609060101010101" pitchFamily="49" charset="-122"/>
              </a:rPr>
              <a:t>(</a:t>
            </a:r>
            <a:r>
              <a:rPr lang="zh-CN" altLang="en-US" sz="1800" dirty="0" smtClean="0">
                <a:solidFill>
                  <a:srgbClr val="000000"/>
                </a:solidFill>
                <a:latin typeface="Times New Roman"/>
                <a:ea typeface="黑体" panose="02010609060101010101" pitchFamily="49" charset="-122"/>
              </a:rPr>
              <a:t>北极、南极</a:t>
            </a:r>
            <a:r>
              <a:rPr lang="en-US" altLang="zh-CN" sz="1800" dirty="0" smtClean="0">
                <a:solidFill>
                  <a:srgbClr val="000000"/>
                </a:solidFill>
                <a:latin typeface="Times New Roman"/>
                <a:ea typeface="黑体" panose="02010609060101010101" pitchFamily="49" charset="-122"/>
              </a:rPr>
              <a:t>)</a:t>
            </a:r>
            <a:r>
              <a:rPr lang="zh-CN" altLang="en-US" sz="1800" dirty="0" smtClean="0">
                <a:solidFill>
                  <a:srgbClr val="000000"/>
                </a:solidFill>
                <a:latin typeface="Times New Roman"/>
                <a:ea typeface="黑体" panose="02010609060101010101" pitchFamily="49" charset="-122"/>
              </a:rPr>
              <a:t>为极点。</a:t>
            </a:r>
          </a:p>
          <a:p>
            <a:pPr marL="342900" indent="-342900" algn="l">
              <a:lnSpc>
                <a:spcPct val="150000"/>
              </a:lnSpc>
              <a:buFont typeface="Arial" panose="020B0604020202020204" pitchFamily="34" charset="0"/>
              <a:buChar char="•"/>
            </a:pPr>
            <a:r>
              <a:rPr lang="zh-CN" altLang="en-US" sz="1800" dirty="0" smtClean="0">
                <a:solidFill>
                  <a:srgbClr val="000000"/>
                </a:solidFill>
                <a:latin typeface="Times New Roman"/>
                <a:ea typeface="黑体" panose="02010609060101010101" pitchFamily="49" charset="-122"/>
              </a:rPr>
              <a:t>法线：通过</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点作椭球面的垂线，称之为过</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点的法线。 </a:t>
            </a:r>
          </a:p>
          <a:p>
            <a:pPr marL="342900" indent="-342900" algn="l">
              <a:lnSpc>
                <a:spcPct val="150000"/>
              </a:lnSpc>
              <a:buFont typeface="Arial" panose="020B0604020202020204" pitchFamily="34" charset="0"/>
              <a:buChar char="•"/>
            </a:pPr>
            <a:r>
              <a:rPr lang="zh-CN" altLang="en-US" sz="1800" dirty="0" smtClean="0">
                <a:solidFill>
                  <a:srgbClr val="000000"/>
                </a:solidFill>
                <a:latin typeface="Times New Roman"/>
                <a:ea typeface="黑体" panose="02010609060101010101" pitchFamily="49" charset="-122"/>
              </a:rPr>
              <a:t>纬度：法线与赤道面的交角，叫做</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点的纬度</a:t>
            </a:r>
            <a:r>
              <a:rPr lang="en-US" altLang="zh-CN" sz="1800" dirty="0" smtClean="0">
                <a:solidFill>
                  <a:srgbClr val="000000"/>
                </a:solidFill>
                <a:latin typeface="Times New Roman"/>
                <a:ea typeface="黑体" panose="02010609060101010101" pitchFamily="49" charset="-122"/>
              </a:rPr>
              <a:t>B</a:t>
            </a:r>
            <a:r>
              <a:rPr lang="zh-CN" altLang="en-US" sz="1800" dirty="0" smtClean="0">
                <a:solidFill>
                  <a:srgbClr val="000000"/>
                </a:solidFill>
                <a:latin typeface="Times New Roman"/>
                <a:ea typeface="黑体" panose="02010609060101010101" pitchFamily="49" charset="-122"/>
              </a:rPr>
              <a:t>。 </a:t>
            </a:r>
          </a:p>
          <a:p>
            <a:pPr marL="342900" indent="-342900" algn="l">
              <a:lnSpc>
                <a:spcPct val="150000"/>
              </a:lnSpc>
              <a:buFont typeface="Arial" panose="020B0604020202020204" pitchFamily="34" charset="0"/>
              <a:buChar char="•"/>
            </a:pPr>
            <a:r>
              <a:rPr lang="zh-CN" altLang="en-US" sz="1800" dirty="0" smtClean="0">
                <a:solidFill>
                  <a:srgbClr val="000000"/>
                </a:solidFill>
                <a:latin typeface="Times New Roman"/>
                <a:ea typeface="黑体" panose="02010609060101010101" pitchFamily="49" charset="-122"/>
              </a:rPr>
              <a:t>经度：过</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点的子午面与通过英国格林尼治天文台的子午面所夹的二面角，叫做</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点的经度</a:t>
            </a:r>
            <a:r>
              <a:rPr lang="en-US" altLang="zh-CN" sz="1800" dirty="0" smtClean="0">
                <a:solidFill>
                  <a:srgbClr val="000000"/>
                </a:solidFill>
                <a:latin typeface="Times New Roman"/>
                <a:ea typeface="黑体" panose="02010609060101010101" pitchFamily="49" charset="-122"/>
              </a:rPr>
              <a:t>L</a:t>
            </a:r>
            <a:r>
              <a:rPr lang="zh-CN" altLang="en-US" sz="1800" dirty="0" smtClean="0">
                <a:solidFill>
                  <a:srgbClr val="000000"/>
                </a:solidFill>
                <a:latin typeface="Times New Roman"/>
                <a:ea typeface="黑体" panose="02010609060101010101" pitchFamily="49" charset="-122"/>
              </a:rPr>
              <a:t>。 </a:t>
            </a:r>
          </a:p>
          <a:p>
            <a:pPr marL="342900" indent="-342900" algn="l">
              <a:lnSpc>
                <a:spcPct val="150000"/>
              </a:lnSpc>
              <a:buFont typeface="Arial" panose="020B0604020202020204" pitchFamily="34" charset="0"/>
              <a:buChar char="•"/>
            </a:pPr>
            <a:r>
              <a:rPr lang="zh-CN" altLang="en-US" sz="1800" dirty="0">
                <a:solidFill>
                  <a:srgbClr val="000000"/>
                </a:solidFill>
                <a:latin typeface="Times New Roman"/>
                <a:ea typeface="黑体" panose="02010609060101010101" pitchFamily="49" charset="-122"/>
              </a:rPr>
              <a:t>椭球</a:t>
            </a:r>
            <a:r>
              <a:rPr lang="zh-CN" altLang="en-US" sz="1800" dirty="0" smtClean="0">
                <a:solidFill>
                  <a:srgbClr val="000000"/>
                </a:solidFill>
                <a:latin typeface="Times New Roman"/>
                <a:ea typeface="黑体" panose="02010609060101010101" pitchFamily="49" charset="-122"/>
              </a:rPr>
              <a:t>高：</a:t>
            </a:r>
            <a:r>
              <a:rPr lang="en-US" altLang="zh-CN" sz="1800" dirty="0" smtClean="0">
                <a:solidFill>
                  <a:srgbClr val="000000"/>
                </a:solidFill>
                <a:latin typeface="Times New Roman"/>
                <a:ea typeface="黑体" panose="02010609060101010101" pitchFamily="49" charset="-122"/>
              </a:rPr>
              <a:t>A</a:t>
            </a:r>
            <a:r>
              <a:rPr lang="zh-CN" altLang="en-US" sz="1800" dirty="0" smtClean="0">
                <a:solidFill>
                  <a:srgbClr val="000000"/>
                </a:solidFill>
                <a:latin typeface="Times New Roman"/>
                <a:ea typeface="黑体" panose="02010609060101010101" pitchFamily="49" charset="-122"/>
              </a:rPr>
              <a:t>点至椭球面间的铅垂距离为大地高，又称椭球高</a:t>
            </a:r>
            <a:r>
              <a:rPr lang="en-US" altLang="zh-CN" sz="1800" dirty="0" smtClean="0">
                <a:solidFill>
                  <a:srgbClr val="000000"/>
                </a:solidFill>
                <a:latin typeface="Times New Roman"/>
                <a:ea typeface="黑体" panose="02010609060101010101" pitchFamily="49" charset="-122"/>
              </a:rPr>
              <a:t>H</a:t>
            </a:r>
            <a:r>
              <a:rPr lang="zh-CN" altLang="en-US" sz="1800" dirty="0" smtClean="0">
                <a:solidFill>
                  <a:srgbClr val="000000"/>
                </a:solidFill>
                <a:latin typeface="Times New Roman"/>
                <a:ea typeface="黑体" panose="02010609060101010101" pitchFamily="49" charset="-122"/>
              </a:rPr>
              <a:t>。</a:t>
            </a:r>
            <a:endParaRPr lang="en-US" altLang="zh-CN" dirty="0" smtClean="0">
              <a:solidFill>
                <a:srgbClr val="000000"/>
              </a:solidFill>
              <a:latin typeface="Times New Roman"/>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pic>
        <p:nvPicPr>
          <p:cNvPr id="9113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5564" y="4149080"/>
            <a:ext cx="3166716" cy="24571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6673277"/>
      </p:ext>
    </p:extLst>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body" idx="1"/>
          </p:nvPr>
        </p:nvSpPr>
        <p:spPr/>
        <p:txBody>
          <a:bodyPr/>
          <a:lstStyle/>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zh-CN" altLang="en-US" sz="3600" dirty="0">
              <a:solidFill>
                <a:schemeClr val="tx2"/>
              </a:solidFill>
              <a:latin typeface="黑体" panose="02010609060101010101" pitchFamily="49" charset="-122"/>
              <a:ea typeface="黑体" panose="02010609060101010101" pitchFamily="49" charset="-122"/>
            </a:endParaRPr>
          </a:p>
          <a:p>
            <a:pPr marL="609600" indent="-609600">
              <a:buFontTx/>
              <a:buNone/>
            </a:pPr>
            <a:endParaRPr lang="en-US" altLang="zh-CN" sz="3600" dirty="0">
              <a:solidFill>
                <a:schemeClr val="tx2"/>
              </a:solidFill>
              <a:latin typeface="黑体" panose="02010609060101010101" pitchFamily="49" charset="-122"/>
              <a:ea typeface="黑体" panose="02010609060101010101" pitchFamily="49" charset="-122"/>
            </a:endParaRPr>
          </a:p>
        </p:txBody>
      </p:sp>
      <p:sp>
        <p:nvSpPr>
          <p:cNvPr id="3076" name="Text Box 4"/>
          <p:cNvSpPr txBox="1">
            <a:spLocks noChangeArrowheads="1"/>
          </p:cNvSpPr>
          <p:nvPr/>
        </p:nvSpPr>
        <p:spPr bwMode="auto">
          <a:xfrm>
            <a:off x="1643063" y="768350"/>
            <a:ext cx="184150" cy="366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a:endParaRPr lang="zh-CN" altLang="zh-CN" sz="1800">
              <a:solidFill>
                <a:srgbClr val="000000"/>
              </a:solidFill>
              <a:latin typeface="Arial" panose="020B0604020202020204" pitchFamily="34" charset="0"/>
            </a:endParaRPr>
          </a:p>
        </p:txBody>
      </p:sp>
      <p:sp>
        <p:nvSpPr>
          <p:cNvPr id="51" name="矩形 50"/>
          <p:cNvSpPr/>
          <p:nvPr/>
        </p:nvSpPr>
        <p:spPr>
          <a:xfrm>
            <a:off x="549275" y="368300"/>
            <a:ext cx="8089399" cy="735404"/>
          </a:xfrm>
          <a:prstGeom prst="rect">
            <a:avLst/>
          </a:prstGeom>
          <a:solidFill>
            <a:srgbClr val="C00000"/>
          </a:solidFill>
          <a:ln w="12700" cap="flat" cmpd="sng" algn="ctr">
            <a:noFill/>
            <a:prstDash val="solid"/>
            <a:miter lim="800000"/>
          </a:ln>
          <a:effectLst>
            <a:outerShdw blurRad="203200" dist="50800" dir="5400000" sx="105000" sy="105000" algn="ctr" rotWithShape="0">
              <a:srgbClr val="000000">
                <a:alpha val="32000"/>
              </a:srgbClr>
            </a:outerShdw>
          </a:effectLst>
        </p:spPr>
        <p:txBody>
          <a:bodyPr anchor="ctr"/>
          <a:lstStyle/>
          <a:p>
            <a:pPr algn="l" fontAlgn="auto">
              <a:spcBef>
                <a:spcPts val="0"/>
              </a:spcBef>
              <a:spcAft>
                <a:spcPts val="0"/>
              </a:spcAft>
              <a:defRPr/>
            </a:pPr>
            <a:r>
              <a:rPr lang="en-US" altLang="zh-CN" sz="3200" b="1" kern="0" dirty="0" smtClean="0">
                <a:solidFill>
                  <a:srgbClr val="FFFFFF"/>
                </a:solidFill>
                <a:latin typeface="微软雅黑" panose="020B0503020204020204" pitchFamily="34" charset="-122"/>
                <a:ea typeface="微软雅黑" panose="020B0503020204020204" pitchFamily="34" charset="-122"/>
              </a:rPr>
              <a:t>GIS</a:t>
            </a:r>
            <a:r>
              <a:rPr lang="zh-CN" altLang="en-US" sz="3200" b="1" kern="0" dirty="0" smtClean="0">
                <a:solidFill>
                  <a:srgbClr val="FFFFFF"/>
                </a:solidFill>
                <a:latin typeface="微软雅黑" panose="020B0503020204020204" pitchFamily="34" charset="-122"/>
                <a:ea typeface="微软雅黑" panose="020B0503020204020204" pitchFamily="34" charset="-122"/>
              </a:rPr>
              <a:t>基础</a:t>
            </a:r>
            <a:r>
              <a:rPr lang="en-US" altLang="zh-CN" sz="3200" b="1" kern="0" dirty="0" smtClean="0">
                <a:solidFill>
                  <a:srgbClr val="FFFFFF"/>
                </a:solidFill>
                <a:latin typeface="微软雅黑" panose="020B0503020204020204" pitchFamily="34" charset="-122"/>
                <a:ea typeface="微软雅黑" panose="020B0503020204020204" pitchFamily="34" charset="-122"/>
              </a:rPr>
              <a:t>—</a:t>
            </a:r>
            <a:r>
              <a:rPr lang="zh-CN" altLang="en-US" b="1" kern="0" dirty="0" smtClean="0">
                <a:solidFill>
                  <a:srgbClr val="FFFFFF"/>
                </a:solidFill>
                <a:latin typeface="微软雅黑" panose="020B0503020204020204" pitchFamily="34" charset="-122"/>
                <a:ea typeface="微软雅黑" panose="020B0503020204020204" pitchFamily="34" charset="-122"/>
              </a:rPr>
              <a:t>地学基础（地图投影）</a:t>
            </a:r>
            <a:endParaRPr lang="zh-CN" altLang="en-US" sz="3200" b="1" kern="0" dirty="0">
              <a:solidFill>
                <a:srgbClr val="FFFFFF"/>
              </a:solidFill>
              <a:latin typeface="微软雅黑" panose="020B0503020204020204" pitchFamily="34" charset="-122"/>
              <a:ea typeface="微软雅黑" panose="020B0503020204020204" pitchFamily="34" charset="-122"/>
            </a:endParaRPr>
          </a:p>
        </p:txBody>
      </p:sp>
      <p:sp>
        <p:nvSpPr>
          <p:cNvPr id="5" name="TextBox 4"/>
          <p:cNvSpPr txBox="1"/>
          <p:nvPr/>
        </p:nvSpPr>
        <p:spPr>
          <a:xfrm>
            <a:off x="683568" y="1383159"/>
            <a:ext cx="7774632" cy="2769989"/>
          </a:xfrm>
          <a:prstGeom prst="rect">
            <a:avLst/>
          </a:prstGeom>
          <a:noFill/>
        </p:spPr>
        <p:txBody>
          <a:bodyPr wrap="square" rtlCol="0">
            <a:spAutoFit/>
          </a:bodyPr>
          <a:lstStyle/>
          <a:p>
            <a:pPr algn="l">
              <a:lnSpc>
                <a:spcPct val="150000"/>
              </a:lnSpc>
            </a:pPr>
            <a:r>
              <a:rPr lang="en-US" altLang="zh-CN" sz="2000" dirty="0" smtClean="0">
                <a:solidFill>
                  <a:srgbClr val="000000"/>
                </a:solidFill>
                <a:latin typeface="Times New Roman"/>
                <a:ea typeface="黑体" panose="02010609060101010101" pitchFamily="49" charset="-122"/>
              </a:rPr>
              <a:t>&lt;2&gt; </a:t>
            </a:r>
            <a:r>
              <a:rPr lang="zh-CN" altLang="en-US" sz="2000" dirty="0" smtClean="0">
                <a:solidFill>
                  <a:srgbClr val="000000"/>
                </a:solidFill>
                <a:latin typeface="Times New Roman"/>
                <a:ea typeface="黑体" panose="02010609060101010101" pitchFamily="49" charset="-122"/>
              </a:rPr>
              <a:t>地图投影</a:t>
            </a:r>
            <a:endParaRPr lang="en-US" altLang="zh-CN" sz="2000" dirty="0" smtClean="0">
              <a:solidFill>
                <a:srgbClr val="000000"/>
              </a:solidFill>
              <a:latin typeface="Times New Roman"/>
              <a:ea typeface="黑体" panose="02010609060101010101" pitchFamily="49" charset="-122"/>
            </a:endParaRPr>
          </a:p>
          <a:p>
            <a:pPr marL="342900" indent="-342900" algn="l">
              <a:lnSpc>
                <a:spcPct val="150000"/>
              </a:lnSpc>
              <a:buFont typeface="Arial" panose="020B0604020202020204" pitchFamily="34" charset="0"/>
              <a:buChar char="•"/>
            </a:pPr>
            <a:r>
              <a:rPr lang="zh-CN" altLang="en-US" sz="1600" b="1" dirty="0" smtClean="0">
                <a:solidFill>
                  <a:srgbClr val="000000"/>
                </a:solidFill>
                <a:latin typeface="Times New Roman"/>
                <a:ea typeface="黑体" panose="02010609060101010101" pitchFamily="49" charset="-122"/>
              </a:rPr>
              <a:t>地图投影</a:t>
            </a:r>
            <a:r>
              <a:rPr lang="zh-CN" altLang="en-US" sz="1600" b="1" dirty="0">
                <a:solidFill>
                  <a:srgbClr val="000000"/>
                </a:solidFill>
                <a:latin typeface="Times New Roman"/>
                <a:ea typeface="黑体" panose="02010609060101010101" pitchFamily="49" charset="-122"/>
              </a:rPr>
              <a:t>：</a:t>
            </a:r>
            <a:r>
              <a:rPr lang="zh-CN" altLang="en-US" sz="1600" dirty="0" smtClean="0">
                <a:solidFill>
                  <a:srgbClr val="000000"/>
                </a:solidFill>
                <a:latin typeface="Times New Roman"/>
                <a:ea typeface="黑体" panose="02010609060101010101" pitchFamily="49" charset="-122"/>
              </a:rPr>
              <a:t>将</a:t>
            </a:r>
            <a:r>
              <a:rPr lang="zh-CN" altLang="en-US" sz="1600" dirty="0">
                <a:solidFill>
                  <a:srgbClr val="000000"/>
                </a:solidFill>
                <a:latin typeface="Times New Roman"/>
                <a:ea typeface="黑体" panose="02010609060101010101" pitchFamily="49" charset="-122"/>
              </a:rPr>
              <a:t>地球椭球面上</a:t>
            </a:r>
            <a:r>
              <a:rPr lang="zh-CN" altLang="en-US" sz="1600" dirty="0" smtClean="0">
                <a:solidFill>
                  <a:srgbClr val="000000"/>
                </a:solidFill>
                <a:latin typeface="Times New Roman"/>
                <a:ea typeface="黑体" panose="02010609060101010101" pitchFamily="49" charset="-122"/>
              </a:rPr>
              <a:t>的点映射到</a:t>
            </a:r>
            <a:r>
              <a:rPr lang="zh-CN" altLang="en-US" sz="1600" dirty="0">
                <a:solidFill>
                  <a:srgbClr val="000000"/>
                </a:solidFill>
                <a:latin typeface="Times New Roman"/>
                <a:ea typeface="黑体" panose="02010609060101010101" pitchFamily="49" charset="-122"/>
              </a:rPr>
              <a:t>平面</a:t>
            </a:r>
            <a:r>
              <a:rPr lang="zh-CN" altLang="en-US" sz="1600" dirty="0" smtClean="0">
                <a:solidFill>
                  <a:srgbClr val="000000"/>
                </a:solidFill>
                <a:latin typeface="Times New Roman"/>
                <a:ea typeface="黑体" panose="02010609060101010101" pitchFamily="49" charset="-122"/>
              </a:rPr>
              <a:t>上的</a:t>
            </a:r>
            <a:r>
              <a:rPr lang="zh-CN" altLang="en-US" sz="1600" dirty="0">
                <a:solidFill>
                  <a:srgbClr val="000000"/>
                </a:solidFill>
                <a:latin typeface="Times New Roman"/>
                <a:ea typeface="黑体" panose="02010609060101010101" pitchFamily="49" charset="-122"/>
              </a:rPr>
              <a:t>方法，称为</a:t>
            </a:r>
            <a:r>
              <a:rPr lang="zh-CN" altLang="en-US" sz="1600" dirty="0" smtClean="0">
                <a:solidFill>
                  <a:srgbClr val="000000"/>
                </a:solidFill>
                <a:latin typeface="Times New Roman"/>
                <a:ea typeface="黑体" panose="02010609060101010101" pitchFamily="49" charset="-122"/>
              </a:rPr>
              <a:t>地图投影</a:t>
            </a:r>
            <a:endParaRPr lang="en-US" altLang="zh-CN" sz="1600" dirty="0" smtClean="0">
              <a:solidFill>
                <a:srgbClr val="000000"/>
              </a:solidFill>
              <a:latin typeface="Times New Roman"/>
              <a:ea typeface="黑体" panose="02010609060101010101" pitchFamily="49" charset="-122"/>
            </a:endParaRPr>
          </a:p>
          <a:p>
            <a:pPr marL="342900" indent="-342900" algn="l">
              <a:lnSpc>
                <a:spcPct val="150000"/>
              </a:lnSpc>
              <a:buFont typeface="Arial" panose="020B0604020202020204" pitchFamily="34" charset="0"/>
              <a:buChar char="•"/>
            </a:pPr>
            <a:r>
              <a:rPr lang="zh-CN" altLang="en-US" sz="1600" dirty="0">
                <a:solidFill>
                  <a:srgbClr val="000000"/>
                </a:solidFill>
                <a:latin typeface="Times New Roman"/>
                <a:ea typeface="黑体" panose="02010609060101010101" pitchFamily="49" charset="-122"/>
              </a:rPr>
              <a:t>为什么要进行地图投影</a:t>
            </a:r>
            <a:r>
              <a:rPr lang="zh-CN" altLang="en-US" sz="1600" dirty="0" smtClean="0">
                <a:solidFill>
                  <a:srgbClr val="000000"/>
                </a:solidFill>
                <a:latin typeface="Times New Roman"/>
                <a:ea typeface="黑体" panose="02010609060101010101" pitchFamily="49" charset="-122"/>
              </a:rPr>
              <a:t>？</a:t>
            </a:r>
            <a:endParaRPr lang="zh-CN" altLang="en-US" sz="1600" dirty="0">
              <a:solidFill>
                <a:srgbClr val="000000"/>
              </a:solidFill>
              <a:latin typeface="Times New Roman"/>
              <a:ea typeface="黑体" panose="02010609060101010101" pitchFamily="49" charset="-122"/>
            </a:endParaRPr>
          </a:p>
          <a:p>
            <a:pPr marL="342900" indent="-342900" algn="l">
              <a:lnSpc>
                <a:spcPct val="150000"/>
              </a:lnSpc>
              <a:buFont typeface="Arial" panose="020B0604020202020204" pitchFamily="34" charset="0"/>
              <a:buChar char="•"/>
            </a:pPr>
            <a:r>
              <a:rPr lang="zh-CN" altLang="en-US" sz="1600" dirty="0" smtClean="0">
                <a:solidFill>
                  <a:srgbClr val="000000"/>
                </a:solidFill>
                <a:latin typeface="Times New Roman"/>
                <a:ea typeface="黑体" panose="02010609060101010101" pitchFamily="49" charset="-122"/>
              </a:rPr>
              <a:t>地理坐标</a:t>
            </a:r>
            <a:r>
              <a:rPr lang="zh-CN" altLang="en-US" sz="1600" dirty="0">
                <a:solidFill>
                  <a:srgbClr val="000000"/>
                </a:solidFill>
                <a:latin typeface="Times New Roman"/>
                <a:ea typeface="黑体" panose="02010609060101010101" pitchFamily="49" charset="-122"/>
              </a:rPr>
              <a:t>为球面坐标，不方便进行距离、方位、面积等参数的</a:t>
            </a:r>
            <a:r>
              <a:rPr lang="zh-CN" altLang="en-US" sz="1600" dirty="0" smtClean="0">
                <a:solidFill>
                  <a:srgbClr val="000000"/>
                </a:solidFill>
                <a:latin typeface="Times New Roman"/>
                <a:ea typeface="黑体" panose="02010609060101010101" pitchFamily="49" charset="-122"/>
              </a:rPr>
              <a:t>量算</a:t>
            </a:r>
            <a:endParaRPr lang="en-US" altLang="zh-CN" sz="1600" dirty="0" smtClean="0">
              <a:solidFill>
                <a:srgbClr val="000000"/>
              </a:solidFill>
              <a:latin typeface="Times New Roman"/>
              <a:ea typeface="黑体" panose="02010609060101010101" pitchFamily="49" charset="-122"/>
            </a:endParaRPr>
          </a:p>
          <a:p>
            <a:pPr marL="342900" lvl="0" indent="-342900" algn="l">
              <a:lnSpc>
                <a:spcPct val="150000"/>
              </a:lnSpc>
              <a:buFont typeface="Arial" panose="020B0604020202020204" pitchFamily="34" charset="0"/>
              <a:buChar char="•"/>
            </a:pPr>
            <a:r>
              <a:rPr lang="zh-CN" altLang="en-US" sz="1600" dirty="0">
                <a:solidFill>
                  <a:srgbClr val="000000"/>
                </a:solidFill>
                <a:latin typeface="Times New Roman"/>
                <a:ea typeface="黑体" panose="02010609060101010101" pitchFamily="49" charset="-122"/>
              </a:rPr>
              <a:t>地球椭球体为不可展曲面</a:t>
            </a:r>
          </a:p>
          <a:p>
            <a:pPr marL="342900" lvl="0" indent="-342900" algn="l">
              <a:lnSpc>
                <a:spcPct val="150000"/>
              </a:lnSpc>
              <a:buFont typeface="Arial" panose="020B0604020202020204" pitchFamily="34" charset="0"/>
              <a:buChar char="•"/>
            </a:pPr>
            <a:r>
              <a:rPr lang="zh-CN" altLang="en-US" sz="1600" dirty="0">
                <a:solidFill>
                  <a:srgbClr val="000000"/>
                </a:solidFill>
                <a:latin typeface="Times New Roman"/>
                <a:ea typeface="黑体" panose="02010609060101010101" pitchFamily="49" charset="-122"/>
              </a:rPr>
              <a:t>地图为平面，符合视觉心理，并易于进行距离、方位、面积等量算和各种空间</a:t>
            </a:r>
            <a:r>
              <a:rPr lang="zh-CN" altLang="en-US" sz="1600" dirty="0" smtClean="0">
                <a:solidFill>
                  <a:srgbClr val="000000"/>
                </a:solidFill>
                <a:latin typeface="Times New Roman"/>
                <a:ea typeface="黑体" panose="02010609060101010101" pitchFamily="49" charset="-122"/>
              </a:rPr>
              <a:t>分析</a:t>
            </a:r>
            <a:endParaRPr lang="zh-CN" altLang="en-US" sz="1600" dirty="0">
              <a:solidFill>
                <a:srgbClr val="000000"/>
              </a:solidFill>
              <a:latin typeface="Times New Roman"/>
              <a:ea typeface="黑体" panose="02010609060101010101" pitchFamily="49" charset="-122"/>
            </a:endParaRPr>
          </a:p>
        </p:txBody>
      </p:sp>
      <p:pic>
        <p:nvPicPr>
          <p:cNvPr id="5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r="39914" b="20442"/>
          <a:stretch/>
        </p:blipFill>
        <p:spPr bwMode="auto">
          <a:xfrm>
            <a:off x="7610475" y="6093296"/>
            <a:ext cx="1333499" cy="504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5" name="文本框 2"/>
          <p:cNvSpPr txBox="1"/>
          <p:nvPr/>
        </p:nvSpPr>
        <p:spPr>
          <a:xfrm>
            <a:off x="35496" y="6286269"/>
            <a:ext cx="3738813" cy="338554"/>
          </a:xfrm>
          <a:prstGeom prst="rect">
            <a:avLst/>
          </a:prstGeom>
          <a:noFill/>
        </p:spPr>
        <p:txBody>
          <a:bodyPr wrap="square" rtlCol="0">
            <a:spAutoFit/>
          </a:bodyPr>
          <a:lstStyle/>
          <a:p>
            <a:pPr fontAlgn="auto">
              <a:spcBef>
                <a:spcPts val="0"/>
              </a:spcBef>
              <a:spcAft>
                <a:spcPts val="0"/>
              </a:spcAft>
            </a:pPr>
            <a:r>
              <a:rPr lang="en-US" altLang="zh-CN" sz="1600" kern="0" dirty="0" smtClean="0">
                <a:solidFill>
                  <a:sysClr val="windowText" lastClr="000000"/>
                </a:solidFill>
              </a:rPr>
              <a:t>http</a:t>
            </a:r>
            <a:r>
              <a:rPr lang="en-US" altLang="zh-CN" sz="1600" kern="0" dirty="0">
                <a:solidFill>
                  <a:sysClr val="windowText" lastClr="000000"/>
                </a:solidFill>
              </a:rPr>
              <a:t>://blog.csdn.net/gisshixisheng</a:t>
            </a:r>
            <a:endParaRPr lang="zh-CN" altLang="en-US" sz="1600" kern="0" dirty="0">
              <a:solidFill>
                <a:srgbClr val="E7E6E6">
                  <a:lumMod val="50000"/>
                </a:srgbClr>
              </a:solidFill>
              <a:latin typeface="微软雅黑" panose="020B0503020204020204" pitchFamily="34" charset="-122"/>
              <a:ea typeface="微软雅黑" panose="020B0503020204020204" pitchFamily="34" charset="-122"/>
            </a:endParaRPr>
          </a:p>
        </p:txBody>
      </p:sp>
      <p:pic>
        <p:nvPicPr>
          <p:cNvPr id="880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7824" y="3800899"/>
            <a:ext cx="4307044" cy="26039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521713"/>
      </p:ext>
    </p:extLst>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unistrong">
  <a:themeElements>
    <a:clrScheme name="unistro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unistrong">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unistrong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unistrong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unistrong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unistrong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unistrong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unistrong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unistrong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C:\Documents and Settings\lf\Application Data\Microsoft\Templates\unistrong.pot</Template>
  <TotalTime>8894</TotalTime>
  <Pages>0</Pages>
  <Words>5251</Words>
  <Characters>0</Characters>
  <Application>Microsoft Office PowerPoint</Application>
  <DocSecurity>0</DocSecurity>
  <PresentationFormat>全屏显示(4:3)</PresentationFormat>
  <Lines>0</Lines>
  <Paragraphs>499</Paragraphs>
  <Slides>46</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46</vt:i4>
      </vt:variant>
    </vt:vector>
  </HeadingPairs>
  <TitlesOfParts>
    <vt:vector size="59" baseType="lpstr">
      <vt:lpstr>Arial Unicode MS</vt:lpstr>
      <vt:lpstr>PMingLiU</vt:lpstr>
      <vt:lpstr>仿宋_GB2312</vt:lpstr>
      <vt:lpstr>黑体</vt:lpstr>
      <vt:lpstr>华文中宋</vt:lpstr>
      <vt:lpstr>華康中圓體</vt:lpstr>
      <vt:lpstr>隶书</vt:lpstr>
      <vt:lpstr>宋体</vt:lpstr>
      <vt:lpstr>微软雅黑</vt:lpstr>
      <vt:lpstr>Arial</vt:lpstr>
      <vt:lpstr>Times New Roman</vt:lpstr>
      <vt:lpstr>Wingdings</vt:lpstr>
      <vt:lpstr>unistrong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(3)数据采集任务</vt:lpstr>
      <vt:lpstr>(5)数据源与相应设备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ArcGIS可支持数据格式：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UniStrong</Company>
  <LinksUpToDate>false</LinksUpToDate>
  <CharactersWithSpaces>0</CharactersWithSpaces>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Ganby</dc:creator>
  <cp:lastModifiedBy>Administrator</cp:lastModifiedBy>
  <cp:revision>1473</cp:revision>
  <cp:lastPrinted>1899-12-30T00:00:00Z</cp:lastPrinted>
  <dcterms:created xsi:type="dcterms:W3CDTF">2004-08-27T07:27:27Z</dcterms:created>
  <dcterms:modified xsi:type="dcterms:W3CDTF">2016-04-04T01:24:20Z</dcterms:modified>
</cp:coreProperties>
</file>